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pptx" ContentType="application/vnd.openxmlformats-officedocument.presentationml.presentation"/>
  <Default Extension="png" ContentType="image/png"/>
  <Default Extension="gif" ContentType="image/gif"/>
  <Default Extension="emf" ContentType="image/x-emf"/>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Lst>
  <p:sldIdLst>
    <p:sldId id="287" r:id="rId5"/>
    <p:sldId id="259" r:id="rId6"/>
    <p:sldId id="260" r:id="rId7"/>
    <p:sldId id="274" r:id="rId8"/>
    <p:sldId id="261" r:id="rId9"/>
    <p:sldId id="256" r:id="rId10"/>
    <p:sldId id="305" r:id="rId11"/>
    <p:sldId id="306" r:id="rId12"/>
    <p:sldId id="307" r:id="rId13"/>
    <p:sldId id="308" r:id="rId14"/>
    <p:sldId id="309" r:id="rId15"/>
    <p:sldId id="310" r:id="rId16"/>
    <p:sldId id="311" r:id="rId17"/>
    <p:sldId id="262" r:id="rId18"/>
    <p:sldId id="263" r:id="rId19"/>
    <p:sldId id="264" r:id="rId20"/>
    <p:sldId id="265" r:id="rId21"/>
    <p:sldId id="266" r:id="rId22"/>
    <p:sldId id="267" r:id="rId23"/>
    <p:sldId id="268" r:id="rId24"/>
    <p:sldId id="269" r:id="rId25"/>
    <p:sldId id="270" r:id="rId26"/>
    <p:sldId id="271" r:id="rId27"/>
    <p:sldId id="289" r:id="rId28"/>
  </p:sldIdLst>
  <p:sldSz cx="9144000" cy="6858000" type="screen4x3"/>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452" y="-96"/>
      </p:cViewPr>
      <p:guideLst>
        <p:guide orient="horz" pos="2160"/>
        <p:guide pos="291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2" Type="http://schemas.openxmlformats.org/officeDocument/2006/relationships/tags" Target="tags/tag1.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3EEC15B-0D81-433B-AE9E-5F62FDBEF98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261D0-8895-49C4-B747-744ECAF277EE}"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D3EEC15B-0D81-433B-AE9E-5F62FDBEF98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261D0-8895-49C4-B747-744ECAF277EE}"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D3EEC15B-0D81-433B-AE9E-5F62FDBEF98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261D0-8895-49C4-B747-744ECAF277EE}"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819E525-E6CE-4FF5-A51D-C3CEF359E358}"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A5E4C3C-FF6D-4895-97F8-F941E7FD11E7}"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endParaRPr lang="en-US" smtClean="0"/>
          </a:p>
        </p:txBody>
      </p:sp>
      <p:sp>
        <p:nvSpPr>
          <p:cNvPr id="4"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ADFCF80D-477D-499C-B481-563E231E4B21}"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44C728B-69E7-4BDA-9D95-FC67DD91965C}"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C61F1DED-811C-4067-A005-BD8BA7C1DC60}"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6E5834E3-46B8-425C-865F-427088C97526}"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7B2C7812-EF06-49B0-A269-C861D0A5310D}"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E746CE90-17BE-46C5-AB00-BDFC8B2A2644}"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D3EEC15B-0D81-433B-AE9E-5F62FDBEF98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261D0-8895-49C4-B747-744ECAF277EE}"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B48C62A5-C926-420D-B6C5-70BAC3259B30}"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C1DC657D-EE67-4048-9653-3F421B42FACA}"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1BAB4B66-7BAD-4284-945F-AD299C5D6D8E}"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819E525-E6CE-4FF5-A51D-C3CEF359E358}"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A5E4C3C-FF6D-4895-97F8-F941E7FD11E7}"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endParaRPr lang="en-US" smtClean="0"/>
          </a:p>
        </p:txBody>
      </p:sp>
      <p:sp>
        <p:nvSpPr>
          <p:cNvPr id="4"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ADFCF80D-477D-499C-B481-563E231E4B21}"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544C728B-69E7-4BDA-9D95-FC67DD91965C}"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C61F1DED-811C-4067-A005-BD8BA7C1DC60}"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6E5834E3-46B8-425C-865F-427088C97526}"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7B2C7812-EF06-49B0-A269-C861D0A5310D}"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D3EEC15B-0D81-433B-AE9E-5F62FDBEF98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E261D0-8895-49C4-B747-744ECAF277EE}"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E746CE90-17BE-46C5-AB00-BDFC8B2A2644}"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B48C62A5-C926-420D-B6C5-70BAC3259B30}"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C1DC657D-EE67-4048-9653-3F421B42FACA}"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1BAB4B66-7BAD-4284-945F-AD299C5D6D8E}" type="slidenum">
              <a:rPr lang="en-US" altLang="en-US">
                <a:solidFill>
                  <a:srgbClr val="000000"/>
                </a:solidFill>
              </a:rPr>
            </a:fld>
            <a:endParaRPr lang="en-US" altLang="en-US">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D3EEC15B-0D81-433B-AE9E-5F62FDBEF98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E261D0-8895-49C4-B747-744ECAF277EE}"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D3EEC15B-0D81-433B-AE9E-5F62FDBEF986}"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EE261D0-8895-49C4-B747-744ECAF277EE}"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EEC15B-0D81-433B-AE9E-5F62FDBEF986}"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EE261D0-8895-49C4-B747-744ECAF277EE}"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EEC15B-0D81-433B-AE9E-5F62FDBEF986}"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EE261D0-8895-49C4-B747-744ECAF277EE}"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D3EEC15B-0D81-433B-AE9E-5F62FDBEF98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E261D0-8895-49C4-B747-744ECAF277EE}"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D3EEC15B-0D81-433B-AE9E-5F62FDBEF98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EE261D0-8895-49C4-B747-744ECAF277EE}"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EEC15B-0D81-433B-AE9E-5F62FDBEF986}"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E261D0-8895-49C4-B747-744ECAF277EE}"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smtClean="0"/>
              <a:t>Click to edit Master title style</a:t>
            </a:r>
            <a:endParaRPr lang="en-US" altLang="en-US" smtClean="0"/>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smtClean="0"/>
              <a:t>Click to edit Master text styles</a:t>
            </a:r>
            <a:endParaRPr lang="en-US" altLang="en-US" smtClean="0"/>
          </a:p>
          <a:p>
            <a:pPr lvl="1"/>
            <a:r>
              <a:rPr lang="en-US" altLang="en-US" smtClean="0"/>
              <a:t>Second level</a:t>
            </a:r>
            <a:endParaRPr lang="en-US" altLang="en-US" smtClean="0"/>
          </a:p>
          <a:p>
            <a:pPr lvl="2"/>
            <a:r>
              <a:rPr lang="en-US" altLang="en-US" smtClean="0"/>
              <a:t>Third level</a:t>
            </a:r>
            <a:endParaRPr lang="en-US" altLang="en-US" smtClean="0"/>
          </a:p>
          <a:p>
            <a:pPr lvl="3"/>
            <a:r>
              <a:rPr lang="en-US" altLang="en-US" smtClean="0"/>
              <a:t>Fourth level</a:t>
            </a:r>
            <a:endParaRPr lang="en-US" altLang="en-US" smtClean="0"/>
          </a:p>
          <a:p>
            <a:pPr lvl="4"/>
            <a:r>
              <a:rPr lang="en-US" altLang="en-US" smtClean="0"/>
              <a:t>Fifth level</a:t>
            </a:r>
            <a:endParaRPr lang="en-US" alt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400">
                <a:latin typeface="Arial" panose="020B0604020202020204" pitchFamily="34"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400" smtClean="0"/>
            </a:lvl1pPr>
          </a:lstStyle>
          <a:p>
            <a:pPr fontAlgn="base">
              <a:spcBef>
                <a:spcPct val="0"/>
              </a:spcBef>
              <a:spcAft>
                <a:spcPct val="0"/>
              </a:spcAft>
              <a:defRPr/>
            </a:pPr>
            <a:fld id="{E48BA247-BCDF-4728-919A-E78EE08E9714}" type="slidenum">
              <a:rPr lang="en-US" altLang="en-US">
                <a:solidFill>
                  <a:srgbClr val="000000"/>
                </a:solidFill>
              </a:rPr>
            </a:fld>
            <a:endParaRPr lang="en-US"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smtClean="0"/>
              <a:t>Click to edit Master title style</a:t>
            </a:r>
            <a:endParaRPr lang="en-US" altLang="en-US" smtClean="0"/>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smtClean="0"/>
              <a:t>Click to edit Master text styles</a:t>
            </a:r>
            <a:endParaRPr lang="en-US" altLang="en-US" smtClean="0"/>
          </a:p>
          <a:p>
            <a:pPr lvl="1"/>
            <a:r>
              <a:rPr lang="en-US" altLang="en-US" smtClean="0"/>
              <a:t>Second level</a:t>
            </a:r>
            <a:endParaRPr lang="en-US" altLang="en-US" smtClean="0"/>
          </a:p>
          <a:p>
            <a:pPr lvl="2"/>
            <a:r>
              <a:rPr lang="en-US" altLang="en-US" smtClean="0"/>
              <a:t>Third level</a:t>
            </a:r>
            <a:endParaRPr lang="en-US" altLang="en-US" smtClean="0"/>
          </a:p>
          <a:p>
            <a:pPr lvl="3"/>
            <a:r>
              <a:rPr lang="en-US" altLang="en-US" smtClean="0"/>
              <a:t>Fourth level</a:t>
            </a:r>
            <a:endParaRPr lang="en-US" altLang="en-US" smtClean="0"/>
          </a:p>
          <a:p>
            <a:pPr lvl="4"/>
            <a:r>
              <a:rPr lang="en-US" altLang="en-US" smtClean="0"/>
              <a:t>Fifth level</a:t>
            </a:r>
            <a:endParaRPr lang="en-US" alt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defRPr sz="1400">
                <a:latin typeface="Arial" panose="020B0604020202020204" pitchFamily="34"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defRPr sz="1400" smtClean="0"/>
            </a:lvl1pPr>
          </a:lstStyle>
          <a:p>
            <a:pPr fontAlgn="base">
              <a:spcBef>
                <a:spcPct val="0"/>
              </a:spcBef>
              <a:spcAft>
                <a:spcPct val="0"/>
              </a:spcAft>
              <a:defRPr/>
            </a:pPr>
            <a:fld id="{E48BA247-BCDF-4728-919A-E78EE08E9714}" type="slidenum">
              <a:rPr lang="en-US" altLang="en-US">
                <a:solidFill>
                  <a:srgbClr val="000000"/>
                </a:solidFill>
              </a:rPr>
            </a:fld>
            <a:endParaRPr lang="en-US" alt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7.jpeg"/><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0.jpeg"/><Relationship Id="rId1"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3.jpeg"/><Relationship Id="rId1"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4.jpeg"/><Relationship Id="rId1"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6.png"/><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2.jpe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9.png"/><Relationship Id="rId4" Type="http://schemas.microsoft.com/office/2007/relationships/media" Target="../media/media2.mp3"/><Relationship Id="rId3" Type="http://schemas.openxmlformats.org/officeDocument/2006/relationships/audio" Target="../media/media2.mp3"/><Relationship Id="rId2" Type="http://schemas.openxmlformats.org/officeDocument/2006/relationships/image" Target="../media/image18.jpeg"/><Relationship Id="rId1" Type="http://schemas.openxmlformats.org/officeDocument/2006/relationships/image" Target="../media/image17.GIF"/></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0.jpeg"/><Relationship Id="rId2" Type="http://schemas.openxmlformats.org/officeDocument/2006/relationships/image" Target="../media/image17.GIF"/><Relationship Id="rId1" Type="http://schemas.openxmlformats.org/officeDocument/2006/relationships/image" Target="../media/image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29.xml"/><Relationship Id="rId2" Type="http://schemas.openxmlformats.org/officeDocument/2006/relationships/image" Target="../media/image21.emf"/><Relationship Id="rId1" Type="http://schemas.openxmlformats.org/officeDocument/2006/relationships/package" Target="../embeddings/Presentation1.pptx"/></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jpeg"/><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3.xml"/><Relationship Id="rId7" Type="http://schemas.openxmlformats.org/officeDocument/2006/relationships/image" Target="../media/image10.jpeg"/><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2.jpe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14.jpeg"/><Relationship Id="rId6" Type="http://schemas.openxmlformats.org/officeDocument/2006/relationships/image" Target="../media/image13.jpeg"/><Relationship Id="rId5" Type="http://schemas.openxmlformats.org/officeDocument/2006/relationships/image" Target="../media/image10.jpeg"/><Relationship Id="rId4" Type="http://schemas.openxmlformats.org/officeDocument/2006/relationships/image" Target="../media/image7.jpeg"/><Relationship Id="rId3" Type="http://schemas.openxmlformats.org/officeDocument/2006/relationships/image" Target="../media/image8.jpeg"/><Relationship Id="rId2" Type="http://schemas.openxmlformats.org/officeDocument/2006/relationships/image" Target="../media/image12.jpeg"/><Relationship Id="rId1"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jpeg"/><Relationship Id="rId1"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2.jpeg"/><Relationship Id="rId1"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8.jpeg"/><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ctrTitle"/>
          </p:nvPr>
        </p:nvSpPr>
        <p:spPr/>
        <p:txBody>
          <a:bodyPr/>
          <a:p>
            <a:endParaRPr lang="en-US"/>
          </a:p>
        </p:txBody>
      </p:sp>
      <p:sp>
        <p:nvSpPr>
          <p:cNvPr id="3" name="Subtitle 2"/>
          <p:cNvSpPr>
            <a:spLocks noGrp="1"/>
          </p:cNvSpPr>
          <p:nvPr>
            <p:ph type="subTitle" idx="1"/>
          </p:nvPr>
        </p:nvSpPr>
        <p:spPr/>
        <p:txBody>
          <a:bodyPr/>
          <a:p>
            <a:endParaRPr lang="en-US"/>
          </a:p>
        </p:txBody>
      </p:sp>
      <p:pic>
        <p:nvPicPr>
          <p:cNvPr id="118" name="Picture 117"/>
          <p:cNvPicPr/>
          <p:nvPr/>
        </p:nvPicPr>
        <p:blipFill>
          <a:blip r:embed="rId1"/>
          <a:stretch>
            <a:fillRect/>
          </a:stretch>
        </p:blipFill>
        <p:spPr>
          <a:xfrm>
            <a:off x="25400" y="533400"/>
            <a:ext cx="9118600" cy="5890260"/>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itle 2"/>
          <p:cNvSpPr>
            <a:spLocks noGrp="1"/>
          </p:cNvSpPr>
          <p:nvPr>
            <p:ph type="title"/>
          </p:nvPr>
        </p:nvSpPr>
        <p:spPr/>
        <p:txBody>
          <a:bodyPr/>
          <a:p>
            <a:endParaRPr lang="en-US"/>
          </a:p>
        </p:txBody>
      </p:sp>
      <p:pic>
        <p:nvPicPr>
          <p:cNvPr id="2" name="Content Placeholder 1" descr="Picture1"/>
          <p:cNvPicPr>
            <a:picLocks noChangeAspect="1"/>
          </p:cNvPicPr>
          <p:nvPr>
            <p:ph sz="half" idx="1"/>
          </p:nvPr>
        </p:nvPicPr>
        <p:blipFill>
          <a:blip r:embed="rId1"/>
          <a:stretch>
            <a:fillRect/>
          </a:stretch>
        </p:blipFill>
        <p:spPr>
          <a:xfrm>
            <a:off x="-228600" y="-76200"/>
            <a:ext cx="9755505" cy="7318375"/>
          </a:xfrm>
          <a:prstGeom prst="rect">
            <a:avLst/>
          </a:prstGeom>
        </p:spPr>
      </p:pic>
      <p:sp>
        <p:nvSpPr>
          <p:cNvPr id="4" name="Slide Number Placeholder 3"/>
          <p:cNvSpPr>
            <a:spLocks noGrp="1"/>
          </p:cNvSpPr>
          <p:nvPr>
            <p:ph type="sldNum" sz="quarter" idx="12"/>
          </p:nvPr>
        </p:nvSpPr>
        <p:spPr/>
        <p:txBody>
          <a:bodyPr/>
          <a:p>
            <a:fld id="{A397C43D-27AD-4A3D-8DEC-66A95DD9E4BC}" type="slidenum">
              <a:rPr lang="en-GB" sz="900" smtClean="0"/>
            </a:fld>
            <a:endParaRPr lang="en-GB" sz="900" dirty="0"/>
          </a:p>
        </p:txBody>
      </p:sp>
      <p:sp>
        <p:nvSpPr>
          <p:cNvPr id="5" name="Plaque 4"/>
          <p:cNvSpPr/>
          <p:nvPr/>
        </p:nvSpPr>
        <p:spPr>
          <a:xfrm>
            <a:off x="5257800" y="1502569"/>
            <a:ext cx="2561273" cy="971550"/>
          </a:xfrm>
          <a:prstGeom prst="plaque">
            <a:avLst/>
          </a:prstGeom>
          <a:solidFill>
            <a:schemeClr val="bg1"/>
          </a:solidFill>
        </p:spPr>
        <p:style>
          <a:lnRef idx="1">
            <a:schemeClr val="accent6"/>
          </a:lnRef>
          <a:fillRef idx="3">
            <a:schemeClr val="accent6"/>
          </a:fillRef>
          <a:effectRef idx="2">
            <a:schemeClr val="accent6"/>
          </a:effectRef>
          <a:fontRef idx="minor">
            <a:schemeClr val="lt1"/>
          </a:fontRef>
        </p:style>
        <p:txBody>
          <a:bodyPr rtlCol="0" anchor="ctr"/>
          <a:p>
            <a:pPr algn="ctr"/>
            <a:r>
              <a:rPr lang="en-US" sz="4050">
                <a:solidFill>
                  <a:srgbClr val="FF0000"/>
                </a:solidFill>
              </a:rPr>
              <a:t>mould</a:t>
            </a:r>
            <a:endParaRPr lang="en-US" sz="4050">
              <a:solidFill>
                <a:srgbClr val="FF0000"/>
              </a:solidFill>
            </a:endParaRPr>
          </a:p>
        </p:txBody>
      </p:sp>
      <p:sp>
        <p:nvSpPr>
          <p:cNvPr id="9" name="Plaque 8"/>
          <p:cNvSpPr/>
          <p:nvPr/>
        </p:nvSpPr>
        <p:spPr>
          <a:xfrm>
            <a:off x="5468303" y="2800350"/>
            <a:ext cx="2350770" cy="1085850"/>
          </a:xfrm>
          <a:prstGeom prst="plaque">
            <a:avLst/>
          </a:prstGeom>
          <a:solidFill>
            <a:schemeClr val="accent6"/>
          </a:solidFill>
        </p:spPr>
        <p:style>
          <a:lnRef idx="2">
            <a:schemeClr val="accent3">
              <a:shade val="50000"/>
            </a:schemeClr>
          </a:lnRef>
          <a:fillRef idx="1">
            <a:schemeClr val="accent3"/>
          </a:fillRef>
          <a:effectRef idx="0">
            <a:schemeClr val="accent3"/>
          </a:effectRef>
          <a:fontRef idx="minor">
            <a:schemeClr val="lt1"/>
          </a:fontRef>
        </p:style>
        <p:txBody>
          <a:bodyPr rtlCol="0" anchor="ctr"/>
          <a:p>
            <a:pPr algn="ctr"/>
            <a:r>
              <a:rPr lang="en-US" sz="4500"/>
              <a:t>knit</a:t>
            </a:r>
            <a:endParaRPr lang="en-US" sz="4500"/>
          </a:p>
        </p:txBody>
      </p:sp>
      <p:sp>
        <p:nvSpPr>
          <p:cNvPr id="10" name="Plaque 9"/>
          <p:cNvSpPr/>
          <p:nvPr/>
        </p:nvSpPr>
        <p:spPr>
          <a:xfrm>
            <a:off x="5400675" y="4212431"/>
            <a:ext cx="2364105" cy="1085850"/>
          </a:xfrm>
          <a:prstGeom prst="plaque">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en-US" sz="4050"/>
              <a:t>weave</a:t>
            </a:r>
            <a:endParaRPr lang="en-US" sz="4050"/>
          </a:p>
        </p:txBody>
      </p:sp>
      <p:pic>
        <p:nvPicPr>
          <p:cNvPr id="19" name="Content Placeholder 18"/>
          <p:cNvPicPr>
            <a:picLocks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5565" y="1828800"/>
            <a:ext cx="4953635" cy="3298825"/>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par>
                                <p:cTn id="8" presetID="6" presetClass="exit" presetSubtype="32" fill="hold" grpId="0" nodeType="withEffect">
                                  <p:stCondLst>
                                    <p:cond delay="0"/>
                                  </p:stCondLst>
                                  <p:childTnLst>
                                    <p:animEffect transition="out" filter="circle(out)">
                                      <p:cBhvr>
                                        <p:cTn id="9" dur="2000"/>
                                        <p:tgtEl>
                                          <p:spTgt spid="5"/>
                                        </p:tgtEl>
                                      </p:cBhvr>
                                    </p:animEffect>
                                    <p:set>
                                      <p:cBhvr>
                                        <p:cTn id="10"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itle 2"/>
          <p:cNvSpPr>
            <a:spLocks noGrp="1"/>
          </p:cNvSpPr>
          <p:nvPr>
            <p:ph type="title"/>
          </p:nvPr>
        </p:nvSpPr>
        <p:spPr/>
        <p:txBody>
          <a:bodyPr/>
          <a:p>
            <a:endParaRPr lang="en-US"/>
          </a:p>
        </p:txBody>
      </p:sp>
      <p:pic>
        <p:nvPicPr>
          <p:cNvPr id="2" name="Content Placeholder 1" descr="Picture1"/>
          <p:cNvPicPr>
            <a:picLocks noChangeAspect="1"/>
          </p:cNvPicPr>
          <p:nvPr>
            <p:ph sz="half" idx="1"/>
          </p:nvPr>
        </p:nvPicPr>
        <p:blipFill>
          <a:blip r:embed="rId1"/>
          <a:stretch>
            <a:fillRect/>
          </a:stretch>
        </p:blipFill>
        <p:spPr>
          <a:xfrm>
            <a:off x="-457200" y="-76200"/>
            <a:ext cx="10294620" cy="7722870"/>
          </a:xfrm>
          <a:prstGeom prst="rect">
            <a:avLst/>
          </a:prstGeom>
        </p:spPr>
      </p:pic>
      <p:sp>
        <p:nvSpPr>
          <p:cNvPr id="4" name="Slide Number Placeholder 3"/>
          <p:cNvSpPr>
            <a:spLocks noGrp="1"/>
          </p:cNvSpPr>
          <p:nvPr>
            <p:ph type="sldNum" sz="quarter" idx="12"/>
          </p:nvPr>
        </p:nvSpPr>
        <p:spPr/>
        <p:txBody>
          <a:bodyPr/>
          <a:p>
            <a:fld id="{A397C43D-27AD-4A3D-8DEC-66A95DD9E4BC}" type="slidenum">
              <a:rPr lang="en-GB" sz="900" smtClean="0"/>
            </a:fld>
            <a:endParaRPr lang="en-GB" sz="900" dirty="0"/>
          </a:p>
        </p:txBody>
      </p:sp>
      <p:sp>
        <p:nvSpPr>
          <p:cNvPr id="5" name="Plaque 4"/>
          <p:cNvSpPr/>
          <p:nvPr/>
        </p:nvSpPr>
        <p:spPr>
          <a:xfrm>
            <a:off x="5867241" y="1486059"/>
            <a:ext cx="2561273" cy="971550"/>
          </a:xfrm>
          <a:prstGeom prst="plaque">
            <a:avLst/>
          </a:prstGeom>
          <a:solidFill>
            <a:schemeClr val="bg1"/>
          </a:solidFill>
        </p:spPr>
        <p:style>
          <a:lnRef idx="1">
            <a:schemeClr val="accent3"/>
          </a:lnRef>
          <a:fillRef idx="3">
            <a:schemeClr val="accent3"/>
          </a:fillRef>
          <a:effectRef idx="2">
            <a:schemeClr val="accent3"/>
          </a:effectRef>
          <a:fontRef idx="minor">
            <a:schemeClr val="lt1"/>
          </a:fontRef>
        </p:style>
        <p:txBody>
          <a:bodyPr rtlCol="0" anchor="ctr"/>
          <a:p>
            <a:pPr algn="ctr"/>
            <a:r>
              <a:rPr lang="en-US" sz="4050">
                <a:solidFill>
                  <a:srgbClr val="FF0000"/>
                </a:solidFill>
              </a:rPr>
              <a:t>cast</a:t>
            </a:r>
            <a:endParaRPr lang="en-US" sz="4050">
              <a:solidFill>
                <a:srgbClr val="FF0000"/>
              </a:solidFill>
            </a:endParaRPr>
          </a:p>
        </p:txBody>
      </p:sp>
      <p:sp>
        <p:nvSpPr>
          <p:cNvPr id="9" name="Plaque 8"/>
          <p:cNvSpPr/>
          <p:nvPr/>
        </p:nvSpPr>
        <p:spPr>
          <a:xfrm>
            <a:off x="6001385" y="2743200"/>
            <a:ext cx="2350770" cy="1085850"/>
          </a:xfrm>
          <a:prstGeom prst="plaque">
            <a:avLst/>
          </a:prstGeom>
        </p:spPr>
        <p:style>
          <a:lnRef idx="0">
            <a:schemeClr val="accent1"/>
          </a:lnRef>
          <a:fillRef idx="3">
            <a:schemeClr val="accent1"/>
          </a:fillRef>
          <a:effectRef idx="3">
            <a:schemeClr val="accent1"/>
          </a:effectRef>
          <a:fontRef idx="minor">
            <a:schemeClr val="lt1"/>
          </a:fontRef>
        </p:style>
        <p:txBody>
          <a:bodyPr rtlCol="0" anchor="ctr"/>
          <a:p>
            <a:pPr algn="ctr"/>
            <a:r>
              <a:rPr lang="en-US" sz="4500"/>
              <a:t>mould</a:t>
            </a:r>
            <a:endParaRPr lang="en-US" sz="4500"/>
          </a:p>
        </p:txBody>
      </p:sp>
      <p:sp>
        <p:nvSpPr>
          <p:cNvPr id="10" name="Plaque 9"/>
          <p:cNvSpPr/>
          <p:nvPr/>
        </p:nvSpPr>
        <p:spPr>
          <a:xfrm>
            <a:off x="6096000" y="4114641"/>
            <a:ext cx="2364105" cy="1085850"/>
          </a:xfrm>
          <a:prstGeom prst="plaque">
            <a:avLst/>
          </a:prstGeom>
        </p:spPr>
        <p:style>
          <a:lnRef idx="1">
            <a:schemeClr val="accent6"/>
          </a:lnRef>
          <a:fillRef idx="2">
            <a:schemeClr val="accent6"/>
          </a:fillRef>
          <a:effectRef idx="1">
            <a:schemeClr val="accent6"/>
          </a:effectRef>
          <a:fontRef idx="minor">
            <a:schemeClr val="dk1"/>
          </a:fontRef>
        </p:style>
        <p:txBody>
          <a:bodyPr rtlCol="0" anchor="ctr"/>
          <a:p>
            <a:pPr algn="ctr"/>
            <a:r>
              <a:rPr lang="en-US" sz="4050"/>
              <a:t>carve</a:t>
            </a:r>
            <a:endParaRPr lang="en-US" sz="4050"/>
          </a:p>
        </p:txBody>
      </p:sp>
      <p:pic>
        <p:nvPicPr>
          <p:cNvPr id="20" name="Content Placeholder 19"/>
          <p:cNvPicPr>
            <a:picLocks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0" y="1828800"/>
            <a:ext cx="4953000" cy="3343275"/>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itle 2"/>
          <p:cNvSpPr>
            <a:spLocks noGrp="1"/>
          </p:cNvSpPr>
          <p:nvPr>
            <p:ph type="title"/>
          </p:nvPr>
        </p:nvSpPr>
        <p:spPr/>
        <p:txBody>
          <a:bodyPr/>
          <a:p>
            <a:endParaRPr lang="en-US"/>
          </a:p>
        </p:txBody>
      </p:sp>
      <p:pic>
        <p:nvPicPr>
          <p:cNvPr id="2" name="Content Placeholder 1" descr="Picture1"/>
          <p:cNvPicPr>
            <a:picLocks noChangeAspect="1"/>
          </p:cNvPicPr>
          <p:nvPr>
            <p:ph sz="half" idx="1"/>
          </p:nvPr>
        </p:nvPicPr>
        <p:blipFill>
          <a:blip r:embed="rId1"/>
          <a:stretch>
            <a:fillRect/>
          </a:stretch>
        </p:blipFill>
        <p:spPr>
          <a:xfrm>
            <a:off x="-304800" y="0"/>
            <a:ext cx="9700895" cy="7277100"/>
          </a:xfrm>
          <a:prstGeom prst="rect">
            <a:avLst/>
          </a:prstGeom>
        </p:spPr>
      </p:pic>
      <p:sp>
        <p:nvSpPr>
          <p:cNvPr id="4" name="Slide Number Placeholder 3"/>
          <p:cNvSpPr>
            <a:spLocks noGrp="1"/>
          </p:cNvSpPr>
          <p:nvPr>
            <p:ph type="sldNum" sz="quarter" idx="12"/>
          </p:nvPr>
        </p:nvSpPr>
        <p:spPr/>
        <p:txBody>
          <a:bodyPr/>
          <a:p>
            <a:fld id="{A397C43D-27AD-4A3D-8DEC-66A95DD9E4BC}" type="slidenum">
              <a:rPr lang="en-GB" sz="900" smtClean="0"/>
            </a:fld>
            <a:endParaRPr lang="en-GB" sz="900" dirty="0"/>
          </a:p>
        </p:txBody>
      </p:sp>
      <p:sp>
        <p:nvSpPr>
          <p:cNvPr id="5" name="Plaque 4"/>
          <p:cNvSpPr/>
          <p:nvPr/>
        </p:nvSpPr>
        <p:spPr>
          <a:xfrm>
            <a:off x="6229985" y="1409700"/>
            <a:ext cx="2735580" cy="971550"/>
          </a:xfrm>
          <a:prstGeom prst="plaque">
            <a:avLst/>
          </a:prstGeom>
        </p:spPr>
        <p:style>
          <a:lnRef idx="2">
            <a:schemeClr val="accent4"/>
          </a:lnRef>
          <a:fillRef idx="1">
            <a:schemeClr val="lt1"/>
          </a:fillRef>
          <a:effectRef idx="0">
            <a:schemeClr val="accent4"/>
          </a:effectRef>
          <a:fontRef idx="minor">
            <a:schemeClr val="dk1"/>
          </a:fontRef>
        </p:style>
        <p:txBody>
          <a:bodyPr rtlCol="0" anchor="ctr"/>
          <a:p>
            <a:pPr algn="ctr"/>
            <a:r>
              <a:rPr lang="en-US" sz="4050">
                <a:solidFill>
                  <a:schemeClr val="tx1"/>
                </a:solidFill>
              </a:rPr>
              <a:t>knit</a:t>
            </a:r>
            <a:endParaRPr lang="en-US" sz="4050">
              <a:solidFill>
                <a:schemeClr val="tx1"/>
              </a:solidFill>
            </a:endParaRPr>
          </a:p>
        </p:txBody>
      </p:sp>
      <p:sp>
        <p:nvSpPr>
          <p:cNvPr id="9" name="Plaque 8"/>
          <p:cNvSpPr/>
          <p:nvPr/>
        </p:nvSpPr>
        <p:spPr>
          <a:xfrm>
            <a:off x="6336030" y="2895600"/>
            <a:ext cx="2780665" cy="1085850"/>
          </a:xfrm>
          <a:prstGeom prst="plaque">
            <a:avLst/>
          </a:prstGeom>
        </p:spPr>
        <p:style>
          <a:lnRef idx="2">
            <a:schemeClr val="accent4"/>
          </a:lnRef>
          <a:fillRef idx="1">
            <a:schemeClr val="lt1"/>
          </a:fillRef>
          <a:effectRef idx="0">
            <a:schemeClr val="accent4"/>
          </a:effectRef>
          <a:fontRef idx="minor">
            <a:schemeClr val="dk1"/>
          </a:fontRef>
        </p:style>
        <p:txBody>
          <a:bodyPr rtlCol="0" anchor="ctr"/>
          <a:p>
            <a:pPr algn="ctr"/>
            <a:r>
              <a:rPr lang="en-US" sz="4500"/>
              <a:t>weave</a:t>
            </a:r>
            <a:endParaRPr lang="en-US" sz="4500"/>
          </a:p>
        </p:txBody>
      </p:sp>
      <p:sp>
        <p:nvSpPr>
          <p:cNvPr id="10" name="Plaque 9"/>
          <p:cNvSpPr/>
          <p:nvPr/>
        </p:nvSpPr>
        <p:spPr>
          <a:xfrm>
            <a:off x="6329045" y="4495800"/>
            <a:ext cx="2787015" cy="1085850"/>
          </a:xfrm>
          <a:prstGeom prst="plaque">
            <a:avLst/>
          </a:prstGeom>
        </p:spPr>
        <p:style>
          <a:lnRef idx="2">
            <a:schemeClr val="accent5"/>
          </a:lnRef>
          <a:fillRef idx="1">
            <a:schemeClr val="lt1"/>
          </a:fillRef>
          <a:effectRef idx="0">
            <a:schemeClr val="accent5"/>
          </a:effectRef>
          <a:fontRef idx="minor">
            <a:schemeClr val="dk1"/>
          </a:fontRef>
        </p:style>
        <p:txBody>
          <a:bodyPr rtlCol="0" anchor="ctr"/>
          <a:p>
            <a:pPr algn="ctr"/>
            <a:r>
              <a:rPr lang="en-US" sz="4050"/>
              <a:t>embroider</a:t>
            </a:r>
            <a:endParaRPr lang="en-US" sz="4050"/>
          </a:p>
        </p:txBody>
      </p:sp>
      <p:pic>
        <p:nvPicPr>
          <p:cNvPr id="21" name="Content Placeholder 20"/>
          <p:cNvPicPr>
            <a:picLocks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76200" y="1828800"/>
            <a:ext cx="5061585" cy="311785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par>
                                <p:cTn id="8" presetID="6" presetClass="exit" presetSubtype="32" fill="hold" grpId="0" nodeType="withEffect">
                                  <p:stCondLst>
                                    <p:cond delay="0"/>
                                  </p:stCondLst>
                                  <p:childTnLst>
                                    <p:animEffect transition="out" filter="circle(out)">
                                      <p:cBhvr>
                                        <p:cTn id="9" dur="2000"/>
                                        <p:tgtEl>
                                          <p:spTgt spid="5"/>
                                        </p:tgtEl>
                                      </p:cBhvr>
                                    </p:animEffect>
                                    <p:set>
                                      <p:cBhvr>
                                        <p:cTn id="10"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itle 2"/>
          <p:cNvSpPr>
            <a:spLocks noGrp="1"/>
          </p:cNvSpPr>
          <p:nvPr>
            <p:ph type="title"/>
          </p:nvPr>
        </p:nvSpPr>
        <p:spPr/>
        <p:txBody>
          <a:bodyPr/>
          <a:p>
            <a:endParaRPr lang="en-US"/>
          </a:p>
        </p:txBody>
      </p:sp>
      <p:pic>
        <p:nvPicPr>
          <p:cNvPr id="2" name="Content Placeholder 1" descr="Picture1"/>
          <p:cNvPicPr>
            <a:picLocks noChangeAspect="1"/>
          </p:cNvPicPr>
          <p:nvPr>
            <p:ph sz="half" idx="1"/>
          </p:nvPr>
        </p:nvPicPr>
        <p:blipFill>
          <a:blip r:embed="rId1"/>
          <a:stretch>
            <a:fillRect/>
          </a:stretch>
        </p:blipFill>
        <p:spPr>
          <a:xfrm>
            <a:off x="-838200" y="-304165"/>
            <a:ext cx="10332720" cy="7751445"/>
          </a:xfrm>
          <a:prstGeom prst="rect">
            <a:avLst/>
          </a:prstGeom>
        </p:spPr>
      </p:pic>
      <p:sp>
        <p:nvSpPr>
          <p:cNvPr id="4" name="Slide Number Placeholder 3"/>
          <p:cNvSpPr>
            <a:spLocks noGrp="1"/>
          </p:cNvSpPr>
          <p:nvPr>
            <p:ph type="sldNum" sz="quarter" idx="12"/>
          </p:nvPr>
        </p:nvSpPr>
        <p:spPr/>
        <p:txBody>
          <a:bodyPr/>
          <a:p>
            <a:fld id="{A397C43D-27AD-4A3D-8DEC-66A95DD9E4BC}" type="slidenum">
              <a:rPr lang="en-GB" sz="900" smtClean="0"/>
            </a:fld>
            <a:endParaRPr lang="en-GB" sz="900" dirty="0"/>
          </a:p>
        </p:txBody>
      </p:sp>
      <p:sp>
        <p:nvSpPr>
          <p:cNvPr id="5" name="Plaque 4"/>
          <p:cNvSpPr/>
          <p:nvPr/>
        </p:nvSpPr>
        <p:spPr>
          <a:xfrm>
            <a:off x="5302091" y="1558766"/>
            <a:ext cx="2561273" cy="971550"/>
          </a:xfrm>
          <a:prstGeom prst="plaque">
            <a:avLst/>
          </a:prstGeom>
        </p:spPr>
        <p:style>
          <a:lnRef idx="2">
            <a:schemeClr val="accent5"/>
          </a:lnRef>
          <a:fillRef idx="1">
            <a:schemeClr val="lt1"/>
          </a:fillRef>
          <a:effectRef idx="0">
            <a:schemeClr val="accent5"/>
          </a:effectRef>
          <a:fontRef idx="minor">
            <a:schemeClr val="dk1"/>
          </a:fontRef>
        </p:style>
        <p:txBody>
          <a:bodyPr rtlCol="0" anchor="ctr"/>
          <a:p>
            <a:pPr algn="ctr"/>
            <a:r>
              <a:rPr lang="en-US" sz="4050">
                <a:solidFill>
                  <a:schemeClr val="tx1"/>
                </a:solidFill>
              </a:rPr>
              <a:t>knit</a:t>
            </a:r>
            <a:endParaRPr lang="en-US" sz="4050">
              <a:solidFill>
                <a:schemeClr val="tx1"/>
              </a:solidFill>
            </a:endParaRPr>
          </a:p>
        </p:txBody>
      </p:sp>
      <p:sp>
        <p:nvSpPr>
          <p:cNvPr id="9" name="Plaque 8"/>
          <p:cNvSpPr/>
          <p:nvPr/>
        </p:nvSpPr>
        <p:spPr>
          <a:xfrm>
            <a:off x="5400358" y="2819400"/>
            <a:ext cx="2350770" cy="1085850"/>
          </a:xfrm>
          <a:prstGeom prst="plaque">
            <a:avLst/>
          </a:prstGeom>
        </p:spPr>
        <p:style>
          <a:lnRef idx="2">
            <a:schemeClr val="dk1"/>
          </a:lnRef>
          <a:fillRef idx="1">
            <a:schemeClr val="lt1"/>
          </a:fillRef>
          <a:effectRef idx="0">
            <a:schemeClr val="dk1"/>
          </a:effectRef>
          <a:fontRef idx="minor">
            <a:schemeClr val="dk1"/>
          </a:fontRef>
        </p:style>
        <p:txBody>
          <a:bodyPr rtlCol="0" anchor="ctr"/>
          <a:p>
            <a:pPr algn="ctr"/>
            <a:r>
              <a:rPr lang="en-US" sz="4500"/>
              <a:t>cast</a:t>
            </a:r>
            <a:endParaRPr lang="en-US" sz="4500"/>
          </a:p>
        </p:txBody>
      </p:sp>
      <p:sp>
        <p:nvSpPr>
          <p:cNvPr id="10" name="Plaque 9"/>
          <p:cNvSpPr/>
          <p:nvPr/>
        </p:nvSpPr>
        <p:spPr>
          <a:xfrm>
            <a:off x="5400675" y="4212431"/>
            <a:ext cx="2364105" cy="1085850"/>
          </a:xfrm>
          <a:prstGeom prst="plaque">
            <a:avLst/>
          </a:prstGeom>
        </p:spPr>
        <p:style>
          <a:lnRef idx="2">
            <a:schemeClr val="accent5"/>
          </a:lnRef>
          <a:fillRef idx="1">
            <a:schemeClr val="lt1"/>
          </a:fillRef>
          <a:effectRef idx="0">
            <a:schemeClr val="accent5"/>
          </a:effectRef>
          <a:fontRef idx="minor">
            <a:schemeClr val="dk1"/>
          </a:fontRef>
        </p:style>
        <p:txBody>
          <a:bodyPr rtlCol="0" anchor="ctr"/>
          <a:p>
            <a:pPr algn="ctr"/>
            <a:r>
              <a:rPr lang="en-US" sz="4050"/>
              <a:t>carve</a:t>
            </a:r>
            <a:endParaRPr lang="en-US" sz="4050"/>
          </a:p>
        </p:txBody>
      </p:sp>
      <p:pic>
        <p:nvPicPr>
          <p:cNvPr id="22" name="Content Placeholder 21"/>
          <p:cNvPicPr>
            <a:picLocks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33400" y="1219200"/>
            <a:ext cx="5300980" cy="4500245"/>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xit" presetSubtype="0" fill="hold" nodeType="clickEffect">
                                  <p:stCondLst>
                                    <p:cond delay="0"/>
                                  </p:stCondLst>
                                  <p:childTnLst>
                                    <p:anim calcmode="discrete" valueType="str">
                                      <p:cBhvr>
                                        <p:cTn id="6" dur="1000"/>
                                        <p:tgtEl>
                                          <p:spTgt spid="2"/>
                                        </p:tgtEl>
                                        <p:attrNameLst>
                                          <p:attrName>style.visibility</p:attrName>
                                        </p:attrNameLst>
                                      </p:cBhvr>
                                      <p:tavLst>
                                        <p:tav tm="0">
                                          <p:val>
                                            <p:strVal val="hidden"/>
                                          </p:val>
                                        </p:tav>
                                        <p:tav tm="50000">
                                          <p:val>
                                            <p:strVal val="visible"/>
                                          </p:val>
                                        </p:tav>
                                      </p:tavLst>
                                    </p:anim>
                                    <p:set>
                                      <p:cBhvr>
                                        <p:cTn id="7" dur="1" fill="hold">
                                          <p:stCondLst>
                                            <p:cond delay="999"/>
                                          </p:stCondLst>
                                        </p:cTn>
                                        <p:tgtEl>
                                          <p:spTgt spid="2"/>
                                        </p:tgtEl>
                                        <p:attrNameLst>
                                          <p:attrName>style.visibility</p:attrName>
                                        </p:attrNameLst>
                                      </p:cBhvr>
                                      <p:to>
                                        <p:strVal val="hidden"/>
                                      </p:to>
                                    </p:set>
                                  </p:childTnLst>
                                </p:cTn>
                              </p:par>
                              <p:par>
                                <p:cTn id="8" presetID="11" presetClass="exit" presetSubtype="0" fill="hold" grpId="0" nodeType="withEffect">
                                  <p:stCondLst>
                                    <p:cond delay="0"/>
                                  </p:stCondLst>
                                  <p:childTnLst>
                                    <p:anim calcmode="discrete" valueType="str">
                                      <p:cBhvr>
                                        <p:cTn id="9" dur="1000"/>
                                        <p:tgtEl>
                                          <p:spTgt spid="9"/>
                                        </p:tgtEl>
                                        <p:attrNameLst>
                                          <p:attrName>style.visibility</p:attrName>
                                        </p:attrNameLst>
                                      </p:cBhvr>
                                      <p:tavLst>
                                        <p:tav tm="0">
                                          <p:val>
                                            <p:strVal val="hidden"/>
                                          </p:val>
                                        </p:tav>
                                        <p:tav tm="50000">
                                          <p:val>
                                            <p:strVal val="visible"/>
                                          </p:val>
                                        </p:tav>
                                      </p:tavLst>
                                    </p:anim>
                                    <p:set>
                                      <p:cBhvr>
                                        <p:cTn id="10" dur="1" fill="hold">
                                          <p:stCondLst>
                                            <p:cond delay="999"/>
                                          </p:stCondLst>
                                        </p:cTn>
                                        <p:tgtEl>
                                          <p:spTgt spid="9"/>
                                        </p:tgtEl>
                                        <p:attrNameLst>
                                          <p:attrName>style.visibility</p:attrName>
                                        </p:attrNameLst>
                                      </p:cBhvr>
                                      <p:to>
                                        <p:strVal val="hidden"/>
                                      </p:to>
                                    </p:set>
                                  </p:childTnLst>
                                </p:cTn>
                              </p:par>
                              <p:par>
                                <p:cTn id="11" presetID="11" presetClass="exit" presetSubtype="0" fill="hold" grpId="0" nodeType="withEffect">
                                  <p:stCondLst>
                                    <p:cond delay="0"/>
                                  </p:stCondLst>
                                  <p:childTnLst>
                                    <p:anim calcmode="discrete" valueType="str">
                                      <p:cBhvr>
                                        <p:cTn id="12" dur="1000"/>
                                        <p:tgtEl>
                                          <p:spTgt spid="10"/>
                                        </p:tgtEl>
                                        <p:attrNameLst>
                                          <p:attrName>style.visibility</p:attrName>
                                        </p:attrNameLst>
                                      </p:cBhvr>
                                      <p:tavLst>
                                        <p:tav tm="0">
                                          <p:val>
                                            <p:strVal val="hidden"/>
                                          </p:val>
                                        </p:tav>
                                        <p:tav tm="50000">
                                          <p:val>
                                            <p:strVal val="visible"/>
                                          </p:val>
                                        </p:tav>
                                      </p:tavLst>
                                    </p:anim>
                                    <p:set>
                                      <p:cBhvr>
                                        <p:cTn id="13"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80883" y="76200"/>
            <a:ext cx="8858434" cy="521970"/>
          </a:xfrm>
          <a:prstGeom prst="rect">
            <a:avLst/>
          </a:prstGeom>
          <a:noFill/>
        </p:spPr>
        <p:txBody>
          <a:bodyPr wrap="square" rtlCol="0">
            <a:spAutoFit/>
          </a:bodyPr>
          <a:lstStyle/>
          <a:p>
            <a:pPr algn="l"/>
            <a:r>
              <a:rPr lang="en-US" sz="2800" b="1" dirty="0" smtClean="0">
                <a:solidFill>
                  <a:srgbClr val="C00000"/>
                </a:solidFill>
              </a:rPr>
              <a:t>2a. Match </a:t>
            </a:r>
            <a:endParaRPr lang="en-US" sz="2800" b="1" dirty="0">
              <a:solidFill>
                <a:srgbClr val="C00000"/>
              </a:solidFill>
            </a:endParaRPr>
          </a:p>
        </p:txBody>
      </p:sp>
      <p:graphicFrame>
        <p:nvGraphicFramePr>
          <p:cNvPr id="10" name="Table 9"/>
          <p:cNvGraphicFramePr>
            <a:graphicFrameLocks noGrp="1"/>
          </p:cNvGraphicFramePr>
          <p:nvPr/>
        </p:nvGraphicFramePr>
        <p:xfrm>
          <a:off x="142875" y="533400"/>
          <a:ext cx="8858250" cy="6736080"/>
        </p:xfrm>
        <a:graphic>
          <a:graphicData uri="http://schemas.openxmlformats.org/drawingml/2006/table">
            <a:tbl>
              <a:tblPr firstRow="1" bandRow="1">
                <a:tableStyleId>{5C22544A-7EE6-4342-B048-85BDC9FD1C3A}</a:tableStyleId>
              </a:tblPr>
              <a:tblGrid>
                <a:gridCol w="2714625"/>
                <a:gridCol w="6143625"/>
              </a:tblGrid>
              <a:tr h="1066800">
                <a:tc>
                  <a:txBody>
                    <a:bodyPr/>
                    <a:lstStyle/>
                    <a:p>
                      <a:pPr algn="ctr">
                        <a:lnSpc>
                          <a:spcPct val="200000"/>
                        </a:lnSpc>
                        <a:spcBef>
                          <a:spcPts val="1200"/>
                        </a:spcBef>
                        <a:spcAft>
                          <a:spcPts val="1200"/>
                        </a:spcAft>
                      </a:pPr>
                      <a:r>
                        <a:rPr lang="en-US" sz="3200" b="1" dirty="0" smtClean="0"/>
                        <a:t>A</a:t>
                      </a:r>
                      <a:endParaRPr lang="en-US" sz="3200" b="1" dirty="0"/>
                    </a:p>
                  </a:txBody>
                  <a:tcPr>
                    <a:lnR w="76200" cap="flat" cmpd="sng" algn="ctr">
                      <a:solidFill>
                        <a:schemeClr val="tx1"/>
                      </a:solidFill>
                      <a:prstDash val="solid"/>
                      <a:round/>
                      <a:headEnd type="none" w="med" len="med"/>
                      <a:tailEnd type="none" w="med" len="med"/>
                    </a:lnR>
                  </a:tcPr>
                </a:tc>
                <a:tc>
                  <a:txBody>
                    <a:bodyPr/>
                    <a:lstStyle/>
                    <a:p>
                      <a:pPr algn="ctr">
                        <a:lnSpc>
                          <a:spcPct val="200000"/>
                        </a:lnSpc>
                        <a:spcBef>
                          <a:spcPts val="1200"/>
                        </a:spcBef>
                        <a:spcAft>
                          <a:spcPts val="1200"/>
                        </a:spcAft>
                      </a:pPr>
                      <a:r>
                        <a:rPr lang="en-US" sz="3200" b="1" dirty="0" smtClean="0"/>
                        <a:t>B</a:t>
                      </a:r>
                      <a:endParaRPr lang="en-US" sz="3200" b="1" dirty="0"/>
                    </a:p>
                  </a:txBody>
                  <a:tcPr>
                    <a:lnL w="76200" cap="flat" cmpd="sng" algn="ctr">
                      <a:solidFill>
                        <a:schemeClr val="tx1"/>
                      </a:solidFill>
                      <a:prstDash val="solid"/>
                      <a:round/>
                      <a:headEnd type="none" w="med" len="med"/>
                      <a:tailEnd type="none" w="med" len="med"/>
                    </a:lnL>
                  </a:tcPr>
                </a:tc>
              </a:tr>
              <a:tr h="944880">
                <a:tc>
                  <a:txBody>
                    <a:bodyPr/>
                    <a:lstStyle/>
                    <a:p>
                      <a:pPr marL="0" indent="0" algn="l">
                        <a:lnSpc>
                          <a:spcPct val="200000"/>
                        </a:lnSpc>
                        <a:spcBef>
                          <a:spcPts val="1200"/>
                        </a:spcBef>
                        <a:spcAft>
                          <a:spcPts val="1200"/>
                        </a:spcAft>
                        <a:buNone/>
                      </a:pPr>
                      <a:r>
                        <a:rPr lang="en-US" sz="2800" b="1" dirty="0" smtClean="0"/>
                        <a:t>1. Carve</a:t>
                      </a:r>
                      <a:endParaRPr lang="en-US" sz="2800" b="1" dirty="0"/>
                    </a:p>
                  </a:txBody>
                  <a:tcPr>
                    <a:lnR w="76200" cap="flat" cmpd="sng" algn="ctr">
                      <a:solidFill>
                        <a:schemeClr val="tx1"/>
                      </a:solidFill>
                      <a:prstDash val="solid"/>
                      <a:round/>
                      <a:headEnd type="none" w="med" len="med"/>
                      <a:tailEnd type="none" w="med" len="med"/>
                    </a:lnR>
                  </a:tcPr>
                </a:tc>
                <a:tc>
                  <a:txBody>
                    <a:bodyPr/>
                    <a:lstStyle/>
                    <a:p>
                      <a:pPr algn="l">
                        <a:lnSpc>
                          <a:spcPct val="200000"/>
                        </a:lnSpc>
                        <a:spcBef>
                          <a:spcPts val="1200"/>
                        </a:spcBef>
                        <a:spcAft>
                          <a:spcPts val="1200"/>
                        </a:spcAft>
                      </a:pPr>
                      <a:r>
                        <a:rPr lang="en-US" sz="2800" b="1" dirty="0" smtClean="0"/>
                        <a:t>a. handkerchiefs, tablecloths, pictures</a:t>
                      </a:r>
                      <a:endParaRPr lang="en-US" sz="2800" b="1" dirty="0"/>
                    </a:p>
                  </a:txBody>
                  <a:tcPr>
                    <a:lnL w="76200" cap="flat" cmpd="sng" algn="ctr">
                      <a:solidFill>
                        <a:schemeClr val="tx1"/>
                      </a:solidFill>
                      <a:prstDash val="solid"/>
                      <a:round/>
                      <a:headEnd type="none" w="med" len="med"/>
                      <a:tailEnd type="none" w="med" len="med"/>
                    </a:lnL>
                  </a:tcPr>
                </a:tc>
              </a:tr>
              <a:tr h="944880">
                <a:tc>
                  <a:txBody>
                    <a:bodyPr/>
                    <a:lstStyle/>
                    <a:p>
                      <a:pPr marL="0" indent="0" algn="l" defTabSz="914400" rtl="0" eaLnBrk="1" latinLnBrk="0" hangingPunct="1">
                        <a:lnSpc>
                          <a:spcPct val="200000"/>
                        </a:lnSpc>
                        <a:spcBef>
                          <a:spcPts val="1200"/>
                        </a:spcBef>
                        <a:spcAft>
                          <a:spcPts val="1200"/>
                        </a:spcAft>
                        <a:buNone/>
                        <a:tabLst>
                          <a:tab pos="633095" algn="l"/>
                        </a:tabLst>
                      </a:pPr>
                      <a:r>
                        <a:rPr lang="en-US" sz="2800" b="1" kern="1200" dirty="0" smtClean="0">
                          <a:solidFill>
                            <a:schemeClr val="dk1"/>
                          </a:solidFill>
                          <a:latin typeface="+mn-lt"/>
                          <a:ea typeface="+mn-ea"/>
                          <a:cs typeface="+mn-cs"/>
                        </a:rPr>
                        <a:t>2. Cast</a:t>
                      </a:r>
                      <a:endParaRPr lang="en-US" sz="2800" b="1" kern="1200" dirty="0">
                        <a:solidFill>
                          <a:schemeClr val="dk1"/>
                        </a:solidFill>
                        <a:latin typeface="+mn-lt"/>
                        <a:ea typeface="+mn-ea"/>
                        <a:cs typeface="+mn-cs"/>
                      </a:endParaRPr>
                    </a:p>
                  </a:txBody>
                  <a:tcPr>
                    <a:lnR w="76200" cap="flat" cmpd="sng" algn="ctr">
                      <a:solidFill>
                        <a:schemeClr val="tx1"/>
                      </a:solidFill>
                      <a:prstDash val="solid"/>
                      <a:round/>
                      <a:headEnd type="none" w="med" len="med"/>
                      <a:tailEnd type="none" w="med" len="med"/>
                    </a:lnR>
                  </a:tcPr>
                </a:tc>
                <a:tc>
                  <a:txBody>
                    <a:bodyPr/>
                    <a:lstStyle/>
                    <a:p>
                      <a:pPr algn="l">
                        <a:lnSpc>
                          <a:spcPct val="200000"/>
                        </a:lnSpc>
                        <a:spcBef>
                          <a:spcPts val="1200"/>
                        </a:spcBef>
                        <a:spcAft>
                          <a:spcPts val="1200"/>
                        </a:spcAft>
                      </a:pPr>
                      <a:r>
                        <a:rPr lang="en-US" sz="2800" b="1" dirty="0" smtClean="0"/>
                        <a:t>b. stone, wood,</a:t>
                      </a:r>
                      <a:r>
                        <a:rPr lang="en-US" sz="2800" b="1" baseline="0" dirty="0" smtClean="0"/>
                        <a:t> eggshells</a:t>
                      </a:r>
                      <a:endParaRPr lang="en-US" sz="2800" b="1" dirty="0"/>
                    </a:p>
                  </a:txBody>
                  <a:tcPr>
                    <a:lnL w="76200" cap="flat" cmpd="sng" algn="ctr">
                      <a:solidFill>
                        <a:schemeClr val="tx1"/>
                      </a:solidFill>
                      <a:prstDash val="solid"/>
                      <a:round/>
                      <a:headEnd type="none" w="med" len="med"/>
                      <a:tailEnd type="none" w="med" len="med"/>
                    </a:lnL>
                  </a:tcPr>
                </a:tc>
              </a:tr>
              <a:tr h="944880">
                <a:tc>
                  <a:txBody>
                    <a:bodyPr/>
                    <a:lstStyle/>
                    <a:p>
                      <a:pPr algn="l">
                        <a:lnSpc>
                          <a:spcPct val="200000"/>
                        </a:lnSpc>
                        <a:spcBef>
                          <a:spcPts val="1200"/>
                        </a:spcBef>
                        <a:spcAft>
                          <a:spcPts val="1200"/>
                        </a:spcAft>
                      </a:pPr>
                      <a:r>
                        <a:rPr lang="en-US" sz="2800" b="1" dirty="0" smtClean="0"/>
                        <a:t>3. Weave</a:t>
                      </a:r>
                      <a:endParaRPr lang="en-US" sz="2800" b="1" dirty="0"/>
                    </a:p>
                  </a:txBody>
                  <a:tcPr>
                    <a:lnR w="76200" cap="flat" cmpd="sng" algn="ctr">
                      <a:solidFill>
                        <a:schemeClr val="tx1"/>
                      </a:solidFill>
                      <a:prstDash val="solid"/>
                      <a:round/>
                      <a:headEnd type="none" w="med" len="med"/>
                      <a:tailEnd type="none" w="med" len="med"/>
                    </a:lnR>
                  </a:tcPr>
                </a:tc>
                <a:tc>
                  <a:txBody>
                    <a:bodyPr/>
                    <a:lstStyle/>
                    <a:p>
                      <a:pPr algn="l">
                        <a:lnSpc>
                          <a:spcPct val="200000"/>
                        </a:lnSpc>
                        <a:spcBef>
                          <a:spcPts val="1200"/>
                        </a:spcBef>
                        <a:spcAft>
                          <a:spcPts val="1200"/>
                        </a:spcAft>
                      </a:pPr>
                      <a:r>
                        <a:rPr lang="en-US" sz="2800" b="1" dirty="0" smtClean="0"/>
                        <a:t>c. clay, cheese,</a:t>
                      </a:r>
                      <a:r>
                        <a:rPr lang="en-US" sz="2800" b="1" baseline="0" dirty="0" smtClean="0"/>
                        <a:t> chocolate</a:t>
                      </a:r>
                      <a:endParaRPr lang="en-US" sz="2800" b="1" dirty="0"/>
                    </a:p>
                  </a:txBody>
                  <a:tcPr>
                    <a:lnL w="76200" cap="flat" cmpd="sng" algn="ctr">
                      <a:solidFill>
                        <a:schemeClr val="tx1"/>
                      </a:solidFill>
                      <a:prstDash val="solid"/>
                      <a:round/>
                      <a:headEnd type="none" w="med" len="med"/>
                      <a:tailEnd type="none" w="med" len="med"/>
                    </a:lnL>
                  </a:tcPr>
                </a:tc>
              </a:tr>
              <a:tr h="944880">
                <a:tc>
                  <a:txBody>
                    <a:bodyPr/>
                    <a:lstStyle/>
                    <a:p>
                      <a:pPr algn="l">
                        <a:lnSpc>
                          <a:spcPct val="200000"/>
                        </a:lnSpc>
                        <a:spcBef>
                          <a:spcPts val="1200"/>
                        </a:spcBef>
                        <a:spcAft>
                          <a:spcPts val="1200"/>
                        </a:spcAft>
                      </a:pPr>
                      <a:r>
                        <a:rPr lang="en-US" sz="2800" b="1" dirty="0" smtClean="0"/>
                        <a:t>4. Embroider</a:t>
                      </a:r>
                      <a:endParaRPr lang="en-US" sz="2800" b="1" dirty="0"/>
                    </a:p>
                  </a:txBody>
                  <a:tcPr>
                    <a:lnR w="76200" cap="flat" cmpd="sng" algn="ctr">
                      <a:solidFill>
                        <a:schemeClr val="tx1"/>
                      </a:solidFill>
                      <a:prstDash val="solid"/>
                      <a:round/>
                      <a:headEnd type="none" w="med" len="med"/>
                      <a:tailEnd type="none" w="med" len="med"/>
                    </a:lnR>
                  </a:tcPr>
                </a:tc>
                <a:tc>
                  <a:txBody>
                    <a:bodyPr/>
                    <a:lstStyle/>
                    <a:p>
                      <a:pPr algn="l">
                        <a:lnSpc>
                          <a:spcPct val="200000"/>
                        </a:lnSpc>
                        <a:spcBef>
                          <a:spcPts val="1200"/>
                        </a:spcBef>
                        <a:spcAft>
                          <a:spcPts val="1200"/>
                        </a:spcAft>
                      </a:pPr>
                      <a:r>
                        <a:rPr lang="en-US" sz="2800" b="1" dirty="0" smtClean="0"/>
                        <a:t>d. bronze, gold, iron</a:t>
                      </a:r>
                      <a:endParaRPr lang="en-US" sz="2800" b="1" dirty="0"/>
                    </a:p>
                  </a:txBody>
                  <a:tcPr>
                    <a:lnL w="76200" cap="flat" cmpd="sng" algn="ctr">
                      <a:solidFill>
                        <a:schemeClr val="tx1"/>
                      </a:solidFill>
                      <a:prstDash val="solid"/>
                      <a:round/>
                      <a:headEnd type="none" w="med" len="med"/>
                      <a:tailEnd type="none" w="med" len="med"/>
                    </a:lnL>
                  </a:tcPr>
                </a:tc>
              </a:tr>
              <a:tr h="944880">
                <a:tc>
                  <a:txBody>
                    <a:bodyPr/>
                    <a:lstStyle/>
                    <a:p>
                      <a:pPr algn="l">
                        <a:lnSpc>
                          <a:spcPct val="200000"/>
                        </a:lnSpc>
                        <a:spcBef>
                          <a:spcPts val="1200"/>
                        </a:spcBef>
                        <a:spcAft>
                          <a:spcPts val="1200"/>
                        </a:spcAft>
                      </a:pPr>
                      <a:r>
                        <a:rPr lang="en-US" sz="2800" b="1" dirty="0" smtClean="0"/>
                        <a:t>5. Knit</a:t>
                      </a:r>
                      <a:endParaRPr lang="en-US" sz="2800" b="1" dirty="0"/>
                    </a:p>
                  </a:txBody>
                  <a:tcPr>
                    <a:lnR w="76200" cap="flat" cmpd="sng" algn="ctr">
                      <a:solidFill>
                        <a:schemeClr val="tx1"/>
                      </a:solidFill>
                      <a:prstDash val="solid"/>
                      <a:round/>
                      <a:headEnd type="none" w="med" len="med"/>
                      <a:tailEnd type="none" w="med" len="med"/>
                    </a:lnR>
                  </a:tcPr>
                </a:tc>
                <a:tc>
                  <a:txBody>
                    <a:bodyPr/>
                    <a:lstStyle/>
                    <a:p>
                      <a:pPr algn="l">
                        <a:lnSpc>
                          <a:spcPct val="200000"/>
                        </a:lnSpc>
                        <a:spcBef>
                          <a:spcPts val="1200"/>
                        </a:spcBef>
                        <a:spcAft>
                          <a:spcPts val="1200"/>
                        </a:spcAft>
                      </a:pPr>
                      <a:r>
                        <a:rPr lang="en-US" sz="2800" b="1" dirty="0" smtClean="0"/>
                        <a:t>e. baskets,</a:t>
                      </a:r>
                      <a:r>
                        <a:rPr lang="en-US" sz="2800" b="1" baseline="0" dirty="0" smtClean="0"/>
                        <a:t> carpet, silk, cloth</a:t>
                      </a:r>
                      <a:endParaRPr lang="en-US" sz="2800" b="1" dirty="0"/>
                    </a:p>
                  </a:txBody>
                  <a:tcPr>
                    <a:lnL w="76200" cap="flat" cmpd="sng" algn="ctr">
                      <a:solidFill>
                        <a:schemeClr val="tx1"/>
                      </a:solidFill>
                      <a:prstDash val="solid"/>
                      <a:round/>
                      <a:headEnd type="none" w="med" len="med"/>
                      <a:tailEnd type="none" w="med" len="med"/>
                    </a:lnL>
                  </a:tcPr>
                </a:tc>
              </a:tr>
              <a:tr h="944880">
                <a:tc>
                  <a:txBody>
                    <a:bodyPr/>
                    <a:lstStyle/>
                    <a:p>
                      <a:pPr algn="l">
                        <a:lnSpc>
                          <a:spcPct val="200000"/>
                        </a:lnSpc>
                        <a:spcBef>
                          <a:spcPts val="1200"/>
                        </a:spcBef>
                        <a:spcAft>
                          <a:spcPts val="1200"/>
                        </a:spcAft>
                      </a:pPr>
                      <a:r>
                        <a:rPr lang="en-US" sz="2800" b="1" dirty="0" smtClean="0"/>
                        <a:t>6. Mould</a:t>
                      </a:r>
                      <a:endParaRPr lang="en-US" sz="2800" b="1" dirty="0"/>
                    </a:p>
                  </a:txBody>
                  <a:tcPr>
                    <a:lnR w="76200" cap="flat" cmpd="sng" algn="ctr">
                      <a:solidFill>
                        <a:schemeClr val="tx1"/>
                      </a:solidFill>
                      <a:prstDash val="solid"/>
                      <a:round/>
                      <a:headEnd type="none" w="med" len="med"/>
                      <a:tailEnd type="none" w="med" len="med"/>
                    </a:lnR>
                  </a:tcPr>
                </a:tc>
                <a:tc>
                  <a:txBody>
                    <a:bodyPr/>
                    <a:lstStyle/>
                    <a:p>
                      <a:pPr algn="l">
                        <a:lnSpc>
                          <a:spcPct val="200000"/>
                        </a:lnSpc>
                        <a:spcBef>
                          <a:spcPts val="1200"/>
                        </a:spcBef>
                        <a:spcAft>
                          <a:spcPts val="1200"/>
                        </a:spcAft>
                      </a:pPr>
                      <a:r>
                        <a:rPr lang="en-US" sz="2800" b="1" dirty="0" smtClean="0"/>
                        <a:t>f. sweaters, toys, hats</a:t>
                      </a:r>
                      <a:endParaRPr lang="en-US" sz="2800" b="1" dirty="0"/>
                    </a:p>
                  </a:txBody>
                  <a:tcPr>
                    <a:lnL w="76200" cap="flat" cmpd="sng" algn="ctr">
                      <a:solidFill>
                        <a:schemeClr val="tx1"/>
                      </a:solidFill>
                      <a:prstDash val="solid"/>
                      <a:round/>
                      <a:headEnd type="none" w="med" len="med"/>
                      <a:tailEnd type="none" w="med" len="med"/>
                    </a:lnL>
                  </a:tcPr>
                </a:tc>
              </a:tr>
            </a:tbl>
          </a:graphicData>
        </a:graphic>
      </p:graphicFrame>
      <p:cxnSp>
        <p:nvCxnSpPr>
          <p:cNvPr id="12" name="Straight Arrow Connector 11"/>
          <p:cNvCxnSpPr/>
          <p:nvPr/>
        </p:nvCxnSpPr>
        <p:spPr>
          <a:xfrm>
            <a:off x="1630926" y="2560688"/>
            <a:ext cx="1614948" cy="6858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511710" y="3457518"/>
            <a:ext cx="1993490" cy="1647882"/>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802990" y="4457700"/>
            <a:ext cx="1442884" cy="1562100"/>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286000" y="2743200"/>
            <a:ext cx="1600200" cy="2690784"/>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371600" y="6400800"/>
            <a:ext cx="1836174" cy="609600"/>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693606" y="4691062"/>
            <a:ext cx="1983658" cy="2657475"/>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circle(in)">
                                      <p:cBhvr>
                                        <p:cTn id="27" dur="20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circle(in)">
                                      <p:cBhvr>
                                        <p:cTn id="3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80883" y="188893"/>
            <a:ext cx="8858434" cy="1077218"/>
          </a:xfrm>
          <a:prstGeom prst="rect">
            <a:avLst/>
          </a:prstGeom>
          <a:noFill/>
        </p:spPr>
        <p:txBody>
          <a:bodyPr wrap="square" rtlCol="0">
            <a:spAutoFit/>
          </a:bodyPr>
          <a:lstStyle/>
          <a:p>
            <a:pPr algn="ctr"/>
            <a:r>
              <a:rPr lang="en-US" sz="3200" b="1" dirty="0" smtClean="0">
                <a:solidFill>
                  <a:srgbClr val="C00000"/>
                </a:solidFill>
              </a:rPr>
              <a:t>2b. Match the verbs in column A with the group of nouns in column B</a:t>
            </a:r>
            <a:endParaRPr lang="en-US" sz="3200" b="1" dirty="0">
              <a:solidFill>
                <a:srgbClr val="C00000"/>
              </a:solidFill>
            </a:endParaRPr>
          </a:p>
        </p:txBody>
      </p:sp>
      <p:graphicFrame>
        <p:nvGraphicFramePr>
          <p:cNvPr id="10" name="Table 9"/>
          <p:cNvGraphicFramePr>
            <a:graphicFrameLocks noGrp="1"/>
          </p:cNvGraphicFramePr>
          <p:nvPr/>
        </p:nvGraphicFramePr>
        <p:xfrm>
          <a:off x="180880" y="1432560"/>
          <a:ext cx="8858436" cy="5120640"/>
        </p:xfrm>
        <a:graphic>
          <a:graphicData uri="http://schemas.openxmlformats.org/drawingml/2006/table">
            <a:tbl>
              <a:tblPr firstRow="1" bandRow="1">
                <a:tableStyleId>{5C22544A-7EE6-4342-B048-85BDC9FD1C3A}</a:tableStyleId>
              </a:tblPr>
              <a:tblGrid>
                <a:gridCol w="2638520"/>
                <a:gridCol w="2971800"/>
                <a:gridCol w="3248116"/>
              </a:tblGrid>
              <a:tr h="0">
                <a:tc>
                  <a:txBody>
                    <a:bodyPr/>
                    <a:lstStyle/>
                    <a:p>
                      <a:pPr algn="ctr">
                        <a:lnSpc>
                          <a:spcPct val="150000"/>
                        </a:lnSpc>
                        <a:spcBef>
                          <a:spcPts val="4800"/>
                        </a:spcBef>
                        <a:spcAft>
                          <a:spcPts val="4800"/>
                        </a:spcAft>
                      </a:pPr>
                      <a:r>
                        <a:rPr lang="en-US" sz="2800" dirty="0" smtClean="0"/>
                        <a:t>Infinitive</a:t>
                      </a:r>
                      <a:endParaRPr lang="en-US" sz="2800" dirty="0"/>
                    </a:p>
                  </a:txBody>
                  <a:tcPr/>
                </a:tc>
                <a:tc>
                  <a:txBody>
                    <a:bodyPr/>
                    <a:lstStyle/>
                    <a:p>
                      <a:pPr algn="ctr">
                        <a:lnSpc>
                          <a:spcPct val="150000"/>
                        </a:lnSpc>
                        <a:spcBef>
                          <a:spcPts val="4800"/>
                        </a:spcBef>
                        <a:spcAft>
                          <a:spcPts val="4800"/>
                        </a:spcAft>
                      </a:pPr>
                      <a:r>
                        <a:rPr lang="en-US" sz="2800" dirty="0" smtClean="0"/>
                        <a:t>Past tense</a:t>
                      </a:r>
                      <a:endParaRPr lang="en-US" sz="2800" dirty="0"/>
                    </a:p>
                  </a:txBody>
                  <a:tcPr/>
                </a:tc>
                <a:tc>
                  <a:txBody>
                    <a:bodyPr/>
                    <a:lstStyle/>
                    <a:p>
                      <a:pPr algn="ctr">
                        <a:lnSpc>
                          <a:spcPct val="150000"/>
                        </a:lnSpc>
                        <a:spcBef>
                          <a:spcPts val="4800"/>
                        </a:spcBef>
                        <a:spcAft>
                          <a:spcPts val="4800"/>
                        </a:spcAft>
                      </a:pPr>
                      <a:r>
                        <a:rPr lang="en-US" sz="2800" dirty="0" smtClean="0"/>
                        <a:t>Past participle</a:t>
                      </a:r>
                      <a:endParaRPr lang="en-US" sz="2800" dirty="0"/>
                    </a:p>
                  </a:txBody>
                  <a:tcPr/>
                </a:tc>
              </a:tr>
              <a:tr h="370840">
                <a:tc>
                  <a:txBody>
                    <a:bodyPr/>
                    <a:lstStyle/>
                    <a:p>
                      <a:pPr>
                        <a:lnSpc>
                          <a:spcPct val="150000"/>
                        </a:lnSpc>
                        <a:spcBef>
                          <a:spcPts val="4800"/>
                        </a:spcBef>
                        <a:spcAft>
                          <a:spcPts val="4800"/>
                        </a:spcAft>
                      </a:pPr>
                      <a:r>
                        <a:rPr lang="en-US" sz="2800" b="1" dirty="0" smtClean="0"/>
                        <a:t>1. to carve</a:t>
                      </a:r>
                      <a:endParaRPr lang="en-US" sz="2800" b="1" dirty="0"/>
                    </a:p>
                  </a:txBody>
                  <a:tcPr/>
                </a:tc>
                <a:tc>
                  <a:txBody>
                    <a:bodyPr/>
                    <a:lstStyle/>
                    <a:p>
                      <a:pPr>
                        <a:lnSpc>
                          <a:spcPct val="150000"/>
                        </a:lnSpc>
                        <a:spcBef>
                          <a:spcPts val="4800"/>
                        </a:spcBef>
                        <a:spcAft>
                          <a:spcPts val="4800"/>
                        </a:spcAft>
                      </a:pPr>
                      <a:r>
                        <a:rPr lang="en-US" sz="2800" b="1" dirty="0" smtClean="0"/>
                        <a:t>I carved it.</a:t>
                      </a:r>
                      <a:endParaRPr lang="en-US" sz="2800" b="1" dirty="0"/>
                    </a:p>
                  </a:txBody>
                  <a:tcPr/>
                </a:tc>
                <a:tc>
                  <a:txBody>
                    <a:bodyPr/>
                    <a:lstStyle/>
                    <a:p>
                      <a:pPr>
                        <a:lnSpc>
                          <a:spcPct val="150000"/>
                        </a:lnSpc>
                        <a:spcBef>
                          <a:spcPts val="4800"/>
                        </a:spcBef>
                        <a:spcAft>
                          <a:spcPts val="4800"/>
                        </a:spcAft>
                      </a:pPr>
                      <a:r>
                        <a:rPr lang="en-US" sz="2800" b="1" dirty="0" smtClean="0"/>
                        <a:t>It was carved.</a:t>
                      </a:r>
                      <a:endParaRPr lang="en-US" sz="2800" b="1" dirty="0"/>
                    </a:p>
                  </a:txBody>
                  <a:tcPr/>
                </a:tc>
              </a:tr>
              <a:tr h="370840">
                <a:tc>
                  <a:txBody>
                    <a:bodyPr/>
                    <a:lstStyle/>
                    <a:p>
                      <a:pPr>
                        <a:lnSpc>
                          <a:spcPct val="150000"/>
                        </a:lnSpc>
                        <a:spcBef>
                          <a:spcPts val="4800"/>
                        </a:spcBef>
                        <a:spcAft>
                          <a:spcPts val="4800"/>
                        </a:spcAft>
                      </a:pPr>
                      <a:r>
                        <a:rPr lang="en-US" sz="2800" b="1" dirty="0" smtClean="0"/>
                        <a:t>2. to cast</a:t>
                      </a:r>
                      <a:endParaRPr lang="en-US" sz="2800" b="1" dirty="0"/>
                    </a:p>
                  </a:txBody>
                  <a:tcPr/>
                </a:tc>
                <a:tc>
                  <a:txBody>
                    <a:bodyPr/>
                    <a:lstStyle/>
                    <a:p>
                      <a:pPr>
                        <a:lnSpc>
                          <a:spcPct val="150000"/>
                        </a:lnSpc>
                        <a:spcBef>
                          <a:spcPts val="4800"/>
                        </a:spcBef>
                        <a:spcAft>
                          <a:spcPts val="4800"/>
                        </a:spcAft>
                      </a:pPr>
                      <a:r>
                        <a:rPr lang="en-US" sz="2800" b="1" dirty="0" smtClean="0"/>
                        <a:t>I ...................... it.</a:t>
                      </a:r>
                      <a:endParaRPr lang="en-US" sz="2800" b="1" dirty="0"/>
                    </a:p>
                  </a:txBody>
                  <a:tcPr/>
                </a:tc>
                <a:tc>
                  <a:txBody>
                    <a:bodyPr/>
                    <a:lstStyle/>
                    <a:p>
                      <a:pPr>
                        <a:lnSpc>
                          <a:spcPct val="150000"/>
                        </a:lnSpc>
                        <a:spcBef>
                          <a:spcPts val="4800"/>
                        </a:spcBef>
                        <a:spcAft>
                          <a:spcPts val="4800"/>
                        </a:spcAft>
                      </a:pPr>
                      <a:r>
                        <a:rPr lang="en-US" sz="2800" b="1" dirty="0" smtClean="0"/>
                        <a:t>It was ......................</a:t>
                      </a:r>
                      <a:endParaRPr lang="en-US" sz="2800" b="1" dirty="0"/>
                    </a:p>
                  </a:txBody>
                  <a:tcPr/>
                </a:tc>
              </a:tr>
              <a:tr h="370840">
                <a:tc>
                  <a:txBody>
                    <a:bodyPr/>
                    <a:lstStyle/>
                    <a:p>
                      <a:pPr>
                        <a:lnSpc>
                          <a:spcPct val="150000"/>
                        </a:lnSpc>
                        <a:spcBef>
                          <a:spcPts val="4800"/>
                        </a:spcBef>
                        <a:spcAft>
                          <a:spcPts val="4800"/>
                        </a:spcAft>
                      </a:pPr>
                      <a:r>
                        <a:rPr lang="en-US" sz="2800" b="1" dirty="0" smtClean="0"/>
                        <a:t>3.</a:t>
                      </a:r>
                      <a:r>
                        <a:rPr lang="en-US" sz="2800" b="1" baseline="0" dirty="0" smtClean="0"/>
                        <a:t> to weave</a:t>
                      </a:r>
                      <a:endParaRPr lang="en-US" sz="2800" b="1" dirty="0"/>
                    </a:p>
                  </a:txBody>
                  <a:tcPr/>
                </a:tc>
                <a:tc>
                  <a:txBody>
                    <a:bodyPr/>
                    <a:lstStyle/>
                    <a:p>
                      <a:pPr marL="0" marR="0" indent="0" algn="l" defTabSz="914400" rtl="0" eaLnBrk="1" fontAlgn="auto" latinLnBrk="0" hangingPunct="1">
                        <a:lnSpc>
                          <a:spcPct val="150000"/>
                        </a:lnSpc>
                        <a:spcBef>
                          <a:spcPts val="4800"/>
                        </a:spcBef>
                        <a:spcAft>
                          <a:spcPts val="4800"/>
                        </a:spcAft>
                        <a:buClrTx/>
                        <a:buSzTx/>
                        <a:buFontTx/>
                        <a:buNone/>
                        <a:defRPr/>
                      </a:pPr>
                      <a:r>
                        <a:rPr lang="en-US" sz="2800" b="1" dirty="0" smtClean="0"/>
                        <a:t>I ...................... it.</a:t>
                      </a:r>
                      <a:endParaRPr lang="en-US" sz="2800" b="1" dirty="0" smtClean="0"/>
                    </a:p>
                  </a:txBody>
                  <a:tcPr/>
                </a:tc>
                <a:tc>
                  <a:txBody>
                    <a:bodyPr/>
                    <a:lstStyle/>
                    <a:p>
                      <a:pPr marL="0" marR="0" indent="0" algn="l" defTabSz="914400" rtl="0" eaLnBrk="1" fontAlgn="auto" latinLnBrk="0" hangingPunct="1">
                        <a:lnSpc>
                          <a:spcPct val="150000"/>
                        </a:lnSpc>
                        <a:spcBef>
                          <a:spcPts val="4800"/>
                        </a:spcBef>
                        <a:spcAft>
                          <a:spcPts val="4800"/>
                        </a:spcAft>
                        <a:buClrTx/>
                        <a:buSzTx/>
                        <a:buFontTx/>
                        <a:buNone/>
                        <a:defRPr/>
                      </a:pPr>
                      <a:r>
                        <a:rPr lang="en-US" sz="2800" b="1" dirty="0" smtClean="0"/>
                        <a:t>It was ......................</a:t>
                      </a:r>
                      <a:endParaRPr lang="en-US" sz="2800" b="1" dirty="0" smtClean="0"/>
                    </a:p>
                  </a:txBody>
                  <a:tcPr/>
                </a:tc>
              </a:tr>
              <a:tr h="370840">
                <a:tc>
                  <a:txBody>
                    <a:bodyPr/>
                    <a:lstStyle/>
                    <a:p>
                      <a:pPr>
                        <a:lnSpc>
                          <a:spcPct val="150000"/>
                        </a:lnSpc>
                        <a:spcBef>
                          <a:spcPts val="4800"/>
                        </a:spcBef>
                        <a:spcAft>
                          <a:spcPts val="4800"/>
                        </a:spcAft>
                      </a:pPr>
                      <a:r>
                        <a:rPr lang="en-US" sz="2800" b="1" dirty="0" smtClean="0"/>
                        <a:t>4. to embroider</a:t>
                      </a:r>
                      <a:endParaRPr lang="en-US" sz="2800" b="1" dirty="0"/>
                    </a:p>
                  </a:txBody>
                  <a:tcPr/>
                </a:tc>
                <a:tc>
                  <a:txBody>
                    <a:bodyPr/>
                    <a:lstStyle/>
                    <a:p>
                      <a:pPr marL="0" marR="0" indent="0" algn="l" defTabSz="914400" rtl="0" eaLnBrk="1" fontAlgn="auto" latinLnBrk="0" hangingPunct="1">
                        <a:lnSpc>
                          <a:spcPct val="150000"/>
                        </a:lnSpc>
                        <a:spcBef>
                          <a:spcPts val="4800"/>
                        </a:spcBef>
                        <a:spcAft>
                          <a:spcPts val="4800"/>
                        </a:spcAft>
                        <a:buClrTx/>
                        <a:buSzTx/>
                        <a:buFontTx/>
                        <a:buNone/>
                        <a:defRPr/>
                      </a:pPr>
                      <a:r>
                        <a:rPr lang="en-US" sz="2800" b="1" dirty="0" smtClean="0"/>
                        <a:t>I ...................... it.</a:t>
                      </a:r>
                      <a:endParaRPr lang="en-US" sz="2800" b="1" dirty="0" smtClean="0"/>
                    </a:p>
                  </a:txBody>
                  <a:tcPr/>
                </a:tc>
                <a:tc>
                  <a:txBody>
                    <a:bodyPr/>
                    <a:lstStyle/>
                    <a:p>
                      <a:pPr marL="0" marR="0" indent="0" algn="l" defTabSz="914400" rtl="0" eaLnBrk="1" fontAlgn="auto" latinLnBrk="0" hangingPunct="1">
                        <a:lnSpc>
                          <a:spcPct val="150000"/>
                        </a:lnSpc>
                        <a:spcBef>
                          <a:spcPts val="4800"/>
                        </a:spcBef>
                        <a:spcAft>
                          <a:spcPts val="4800"/>
                        </a:spcAft>
                        <a:buClrTx/>
                        <a:buSzTx/>
                        <a:buFontTx/>
                        <a:buNone/>
                        <a:defRPr/>
                      </a:pPr>
                      <a:r>
                        <a:rPr lang="en-US" sz="2800" b="1" dirty="0" smtClean="0"/>
                        <a:t>It was ......................</a:t>
                      </a:r>
                      <a:endParaRPr lang="en-US" sz="2800" b="1" dirty="0" smtClean="0"/>
                    </a:p>
                  </a:txBody>
                  <a:tcPr/>
                </a:tc>
              </a:tr>
              <a:tr h="370840">
                <a:tc>
                  <a:txBody>
                    <a:bodyPr/>
                    <a:lstStyle/>
                    <a:p>
                      <a:pPr>
                        <a:lnSpc>
                          <a:spcPct val="150000"/>
                        </a:lnSpc>
                        <a:spcBef>
                          <a:spcPts val="4800"/>
                        </a:spcBef>
                        <a:spcAft>
                          <a:spcPts val="4800"/>
                        </a:spcAft>
                      </a:pPr>
                      <a:r>
                        <a:rPr lang="en-US" sz="2800" b="1" dirty="0" smtClean="0"/>
                        <a:t>5. to knit</a:t>
                      </a:r>
                      <a:endParaRPr lang="en-US" sz="2800" b="1" dirty="0"/>
                    </a:p>
                  </a:txBody>
                  <a:tcPr/>
                </a:tc>
                <a:tc>
                  <a:txBody>
                    <a:bodyPr/>
                    <a:lstStyle/>
                    <a:p>
                      <a:pPr marL="0" marR="0" indent="0" algn="l" defTabSz="914400" rtl="0" eaLnBrk="1" fontAlgn="auto" latinLnBrk="0" hangingPunct="1">
                        <a:lnSpc>
                          <a:spcPct val="150000"/>
                        </a:lnSpc>
                        <a:spcBef>
                          <a:spcPts val="4800"/>
                        </a:spcBef>
                        <a:spcAft>
                          <a:spcPts val="4800"/>
                        </a:spcAft>
                        <a:buClrTx/>
                        <a:buSzTx/>
                        <a:buFontTx/>
                        <a:buNone/>
                        <a:defRPr/>
                      </a:pPr>
                      <a:r>
                        <a:rPr lang="en-US" sz="2800" b="1" dirty="0" smtClean="0"/>
                        <a:t>I ...................... it.</a:t>
                      </a:r>
                      <a:endParaRPr lang="en-US" sz="2800" b="1" dirty="0" smtClean="0"/>
                    </a:p>
                  </a:txBody>
                  <a:tcPr/>
                </a:tc>
                <a:tc>
                  <a:txBody>
                    <a:bodyPr/>
                    <a:lstStyle/>
                    <a:p>
                      <a:pPr marL="0" marR="0" indent="0" algn="l" defTabSz="914400" rtl="0" eaLnBrk="1" fontAlgn="auto" latinLnBrk="0" hangingPunct="1">
                        <a:lnSpc>
                          <a:spcPct val="150000"/>
                        </a:lnSpc>
                        <a:spcBef>
                          <a:spcPts val="4800"/>
                        </a:spcBef>
                        <a:spcAft>
                          <a:spcPts val="4800"/>
                        </a:spcAft>
                        <a:buClrTx/>
                        <a:buSzTx/>
                        <a:buFontTx/>
                        <a:buNone/>
                        <a:defRPr/>
                      </a:pPr>
                      <a:r>
                        <a:rPr lang="en-US" sz="2800" b="1" dirty="0" smtClean="0"/>
                        <a:t>It was ......................</a:t>
                      </a:r>
                      <a:endParaRPr lang="en-US" sz="2800" b="1" dirty="0" smtClean="0"/>
                    </a:p>
                  </a:txBody>
                  <a:tcPr/>
                </a:tc>
              </a:tr>
              <a:tr h="370840">
                <a:tc>
                  <a:txBody>
                    <a:bodyPr/>
                    <a:lstStyle/>
                    <a:p>
                      <a:pPr>
                        <a:lnSpc>
                          <a:spcPct val="150000"/>
                        </a:lnSpc>
                        <a:spcBef>
                          <a:spcPts val="4800"/>
                        </a:spcBef>
                        <a:spcAft>
                          <a:spcPts val="4800"/>
                        </a:spcAft>
                      </a:pPr>
                      <a:r>
                        <a:rPr lang="en-US" sz="2800" b="1" dirty="0" smtClean="0"/>
                        <a:t>6. to mould</a:t>
                      </a:r>
                      <a:endParaRPr lang="en-US" sz="2800" b="1" dirty="0"/>
                    </a:p>
                  </a:txBody>
                  <a:tcPr/>
                </a:tc>
                <a:tc>
                  <a:txBody>
                    <a:bodyPr/>
                    <a:lstStyle/>
                    <a:p>
                      <a:pPr marL="0" marR="0" indent="0" algn="l" defTabSz="914400" rtl="0" eaLnBrk="1" fontAlgn="auto" latinLnBrk="0" hangingPunct="1">
                        <a:lnSpc>
                          <a:spcPct val="150000"/>
                        </a:lnSpc>
                        <a:spcBef>
                          <a:spcPts val="4800"/>
                        </a:spcBef>
                        <a:spcAft>
                          <a:spcPts val="4800"/>
                        </a:spcAft>
                        <a:buClrTx/>
                        <a:buSzTx/>
                        <a:buFontTx/>
                        <a:buNone/>
                        <a:defRPr/>
                      </a:pPr>
                      <a:r>
                        <a:rPr lang="en-US" sz="2800" b="1" dirty="0" smtClean="0"/>
                        <a:t>I ...................... it.</a:t>
                      </a:r>
                      <a:endParaRPr lang="en-US" sz="2800" b="1" dirty="0" smtClean="0"/>
                    </a:p>
                  </a:txBody>
                  <a:tcPr/>
                </a:tc>
                <a:tc>
                  <a:txBody>
                    <a:bodyPr/>
                    <a:lstStyle/>
                    <a:p>
                      <a:pPr marL="0" marR="0" indent="0" algn="l" defTabSz="914400" rtl="0" eaLnBrk="1" fontAlgn="auto" latinLnBrk="0" hangingPunct="1">
                        <a:lnSpc>
                          <a:spcPct val="150000"/>
                        </a:lnSpc>
                        <a:spcBef>
                          <a:spcPts val="4800"/>
                        </a:spcBef>
                        <a:spcAft>
                          <a:spcPts val="4800"/>
                        </a:spcAft>
                        <a:buClrTx/>
                        <a:buSzTx/>
                        <a:buFontTx/>
                        <a:buNone/>
                        <a:defRPr/>
                      </a:pPr>
                      <a:r>
                        <a:rPr lang="en-US" sz="2800" b="1" dirty="0" smtClean="0"/>
                        <a:t>It was ......................</a:t>
                      </a:r>
                      <a:endParaRPr lang="en-US" sz="2800" b="1" dirty="0" smtClean="0"/>
                    </a:p>
                  </a:txBody>
                  <a:tcPr/>
                </a:tc>
              </a:tr>
            </a:tbl>
          </a:graphicData>
        </a:graphic>
      </p:graphicFrame>
      <p:sp>
        <p:nvSpPr>
          <p:cNvPr id="11" name="TextBox 10"/>
          <p:cNvSpPr txBox="1"/>
          <p:nvPr/>
        </p:nvSpPr>
        <p:spPr>
          <a:xfrm>
            <a:off x="3581400" y="2967232"/>
            <a:ext cx="1600200" cy="523220"/>
          </a:xfrm>
          <a:prstGeom prst="rect">
            <a:avLst/>
          </a:prstGeom>
          <a:noFill/>
        </p:spPr>
        <p:txBody>
          <a:bodyPr wrap="square" rtlCol="0">
            <a:spAutoFit/>
          </a:bodyPr>
          <a:lstStyle/>
          <a:p>
            <a:r>
              <a:rPr lang="en-US" sz="2800" b="1" dirty="0" smtClean="0">
                <a:solidFill>
                  <a:srgbClr val="FF0000"/>
                </a:solidFill>
              </a:rPr>
              <a:t>cast</a:t>
            </a:r>
            <a:endParaRPr lang="en-US" sz="2800" b="1" dirty="0">
              <a:solidFill>
                <a:srgbClr val="FF0000"/>
              </a:solidFill>
            </a:endParaRPr>
          </a:p>
        </p:txBody>
      </p:sp>
      <p:sp>
        <p:nvSpPr>
          <p:cNvPr id="12" name="TextBox 11"/>
          <p:cNvSpPr txBox="1"/>
          <p:nvPr/>
        </p:nvSpPr>
        <p:spPr>
          <a:xfrm>
            <a:off x="7315200" y="2971800"/>
            <a:ext cx="1600200" cy="523220"/>
          </a:xfrm>
          <a:prstGeom prst="rect">
            <a:avLst/>
          </a:prstGeom>
          <a:noFill/>
        </p:spPr>
        <p:txBody>
          <a:bodyPr wrap="square" rtlCol="0">
            <a:spAutoFit/>
          </a:bodyPr>
          <a:lstStyle>
            <a:defPPr>
              <a:defRPr lang="en-US"/>
            </a:defPPr>
            <a:lvl1pPr>
              <a:defRPr sz="2800" b="1">
                <a:solidFill>
                  <a:srgbClr val="FF0000"/>
                </a:solidFill>
              </a:defRPr>
            </a:lvl1pPr>
          </a:lstStyle>
          <a:p>
            <a:r>
              <a:rPr lang="en-US" dirty="0"/>
              <a:t>cast</a:t>
            </a:r>
            <a:endParaRPr lang="en-US" dirty="0"/>
          </a:p>
        </p:txBody>
      </p:sp>
      <p:sp>
        <p:nvSpPr>
          <p:cNvPr id="13" name="TextBox 12"/>
          <p:cNvSpPr txBox="1"/>
          <p:nvPr/>
        </p:nvSpPr>
        <p:spPr>
          <a:xfrm>
            <a:off x="3581400" y="3716592"/>
            <a:ext cx="1600200" cy="523220"/>
          </a:xfrm>
          <a:prstGeom prst="rect">
            <a:avLst/>
          </a:prstGeom>
          <a:noFill/>
        </p:spPr>
        <p:txBody>
          <a:bodyPr wrap="square" rtlCol="0">
            <a:spAutoFit/>
          </a:bodyPr>
          <a:lstStyle>
            <a:defPPr>
              <a:defRPr lang="en-US"/>
            </a:defPPr>
            <a:lvl1pPr>
              <a:defRPr sz="2800" b="1">
                <a:solidFill>
                  <a:srgbClr val="FF0000"/>
                </a:solidFill>
              </a:defRPr>
            </a:lvl1pPr>
          </a:lstStyle>
          <a:p>
            <a:r>
              <a:rPr lang="en-US" dirty="0"/>
              <a:t>wove</a:t>
            </a:r>
            <a:endParaRPr lang="en-US" dirty="0"/>
          </a:p>
        </p:txBody>
      </p:sp>
      <p:sp>
        <p:nvSpPr>
          <p:cNvPr id="14" name="TextBox 13"/>
          <p:cNvSpPr txBox="1"/>
          <p:nvPr/>
        </p:nvSpPr>
        <p:spPr>
          <a:xfrm>
            <a:off x="7315200" y="3716592"/>
            <a:ext cx="1447800" cy="523220"/>
          </a:xfrm>
          <a:prstGeom prst="rect">
            <a:avLst/>
          </a:prstGeom>
          <a:noFill/>
        </p:spPr>
        <p:txBody>
          <a:bodyPr wrap="square" rtlCol="0">
            <a:spAutoFit/>
          </a:bodyPr>
          <a:lstStyle>
            <a:defPPr>
              <a:defRPr lang="en-US"/>
            </a:defPPr>
            <a:lvl1pPr>
              <a:defRPr sz="2800" b="1">
                <a:solidFill>
                  <a:srgbClr val="FF0000"/>
                </a:solidFill>
              </a:defRPr>
            </a:lvl1pPr>
          </a:lstStyle>
          <a:p>
            <a:r>
              <a:rPr lang="en-US" dirty="0"/>
              <a:t>woven</a:t>
            </a:r>
            <a:endParaRPr lang="en-US" dirty="0"/>
          </a:p>
        </p:txBody>
      </p:sp>
      <p:sp>
        <p:nvSpPr>
          <p:cNvPr id="15" name="TextBox 14"/>
          <p:cNvSpPr txBox="1"/>
          <p:nvPr/>
        </p:nvSpPr>
        <p:spPr>
          <a:xfrm>
            <a:off x="3016044" y="4449096"/>
            <a:ext cx="2209800" cy="523220"/>
          </a:xfrm>
          <a:prstGeom prst="rect">
            <a:avLst/>
          </a:prstGeom>
          <a:noFill/>
        </p:spPr>
        <p:txBody>
          <a:bodyPr wrap="square" rtlCol="0">
            <a:spAutoFit/>
          </a:bodyPr>
          <a:lstStyle>
            <a:defPPr>
              <a:defRPr lang="en-US"/>
            </a:defPPr>
            <a:lvl1pPr>
              <a:defRPr sz="2800" b="1">
                <a:solidFill>
                  <a:srgbClr val="FF0000"/>
                </a:solidFill>
              </a:defRPr>
            </a:lvl1pPr>
          </a:lstStyle>
          <a:p>
            <a:r>
              <a:rPr lang="en-US" dirty="0"/>
              <a:t>embroidered</a:t>
            </a:r>
            <a:endParaRPr lang="en-US" dirty="0"/>
          </a:p>
        </p:txBody>
      </p:sp>
      <p:sp>
        <p:nvSpPr>
          <p:cNvPr id="16" name="TextBox 15"/>
          <p:cNvSpPr txBox="1"/>
          <p:nvPr/>
        </p:nvSpPr>
        <p:spPr>
          <a:xfrm>
            <a:off x="6781800" y="4449096"/>
            <a:ext cx="2209800" cy="523220"/>
          </a:xfrm>
          <a:prstGeom prst="rect">
            <a:avLst/>
          </a:prstGeom>
          <a:noFill/>
        </p:spPr>
        <p:txBody>
          <a:bodyPr wrap="square" rtlCol="0">
            <a:spAutoFit/>
          </a:bodyPr>
          <a:lstStyle>
            <a:defPPr>
              <a:defRPr lang="en-US"/>
            </a:defPPr>
            <a:lvl1pPr>
              <a:defRPr sz="2800" b="1">
                <a:solidFill>
                  <a:srgbClr val="FF0000"/>
                </a:solidFill>
              </a:defRPr>
            </a:lvl1pPr>
          </a:lstStyle>
          <a:p>
            <a:r>
              <a:rPr lang="en-US" dirty="0"/>
              <a:t>embroidered</a:t>
            </a:r>
            <a:endParaRPr lang="en-US" dirty="0"/>
          </a:p>
        </p:txBody>
      </p:sp>
      <p:sp>
        <p:nvSpPr>
          <p:cNvPr id="17" name="TextBox 16"/>
          <p:cNvSpPr txBox="1"/>
          <p:nvPr/>
        </p:nvSpPr>
        <p:spPr>
          <a:xfrm>
            <a:off x="3505200" y="5177032"/>
            <a:ext cx="1828800" cy="523220"/>
          </a:xfrm>
          <a:prstGeom prst="rect">
            <a:avLst/>
          </a:prstGeom>
          <a:noFill/>
        </p:spPr>
        <p:txBody>
          <a:bodyPr wrap="square" rtlCol="0">
            <a:spAutoFit/>
          </a:bodyPr>
          <a:lstStyle>
            <a:defPPr>
              <a:defRPr lang="en-US"/>
            </a:defPPr>
            <a:lvl1pPr>
              <a:defRPr sz="2800" b="1">
                <a:solidFill>
                  <a:srgbClr val="FF0000"/>
                </a:solidFill>
              </a:defRPr>
            </a:lvl1pPr>
          </a:lstStyle>
          <a:p>
            <a:r>
              <a:rPr lang="en-US" dirty="0"/>
              <a:t>knitted</a:t>
            </a:r>
            <a:endParaRPr lang="en-US" dirty="0"/>
          </a:p>
        </p:txBody>
      </p:sp>
      <p:sp>
        <p:nvSpPr>
          <p:cNvPr id="18" name="TextBox 17"/>
          <p:cNvSpPr txBox="1"/>
          <p:nvPr/>
        </p:nvSpPr>
        <p:spPr>
          <a:xfrm>
            <a:off x="7239000" y="5191780"/>
            <a:ext cx="1828800" cy="523220"/>
          </a:xfrm>
          <a:prstGeom prst="rect">
            <a:avLst/>
          </a:prstGeom>
          <a:noFill/>
        </p:spPr>
        <p:txBody>
          <a:bodyPr wrap="square" rtlCol="0">
            <a:spAutoFit/>
          </a:bodyPr>
          <a:lstStyle>
            <a:defPPr>
              <a:defRPr lang="en-US"/>
            </a:defPPr>
            <a:lvl1pPr>
              <a:defRPr sz="2800" b="1">
                <a:solidFill>
                  <a:srgbClr val="FF0000"/>
                </a:solidFill>
              </a:defRPr>
            </a:lvl1pPr>
          </a:lstStyle>
          <a:p>
            <a:r>
              <a:rPr lang="en-US" dirty="0"/>
              <a:t>knitted</a:t>
            </a:r>
            <a:endParaRPr lang="en-US" dirty="0"/>
          </a:p>
        </p:txBody>
      </p:sp>
      <p:sp>
        <p:nvSpPr>
          <p:cNvPr id="19" name="TextBox 18"/>
          <p:cNvSpPr txBox="1"/>
          <p:nvPr/>
        </p:nvSpPr>
        <p:spPr>
          <a:xfrm>
            <a:off x="3429000" y="5894788"/>
            <a:ext cx="1600200" cy="523220"/>
          </a:xfrm>
          <a:prstGeom prst="rect">
            <a:avLst/>
          </a:prstGeom>
          <a:noFill/>
        </p:spPr>
        <p:txBody>
          <a:bodyPr wrap="square" rtlCol="0">
            <a:spAutoFit/>
          </a:bodyPr>
          <a:lstStyle>
            <a:defPPr>
              <a:defRPr lang="en-US"/>
            </a:defPPr>
            <a:lvl1pPr>
              <a:defRPr sz="2800" b="1">
                <a:solidFill>
                  <a:srgbClr val="FF0000"/>
                </a:solidFill>
              </a:defRPr>
            </a:lvl1pPr>
          </a:lstStyle>
          <a:p>
            <a:r>
              <a:rPr lang="en-US" dirty="0"/>
              <a:t>moulded</a:t>
            </a:r>
            <a:endParaRPr lang="en-US" dirty="0"/>
          </a:p>
        </p:txBody>
      </p:sp>
      <p:sp>
        <p:nvSpPr>
          <p:cNvPr id="20" name="TextBox 19"/>
          <p:cNvSpPr txBox="1"/>
          <p:nvPr/>
        </p:nvSpPr>
        <p:spPr>
          <a:xfrm>
            <a:off x="7086600" y="5894788"/>
            <a:ext cx="1600200" cy="523220"/>
          </a:xfrm>
          <a:prstGeom prst="rect">
            <a:avLst/>
          </a:prstGeom>
          <a:noFill/>
        </p:spPr>
        <p:txBody>
          <a:bodyPr wrap="square" rtlCol="0">
            <a:spAutoFit/>
          </a:bodyPr>
          <a:lstStyle>
            <a:defPPr>
              <a:defRPr lang="en-US"/>
            </a:defPPr>
            <a:lvl1pPr>
              <a:defRPr sz="2800" b="1">
                <a:solidFill>
                  <a:srgbClr val="FF0000"/>
                </a:solidFill>
              </a:defRPr>
            </a:lvl1pPr>
          </a:lstStyle>
          <a:p>
            <a:r>
              <a:rPr lang="en-US" dirty="0"/>
              <a:t>moulded</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fltVal val="0"/>
                                          </p:val>
                                        </p:tav>
                                        <p:tav tm="100000">
                                          <p:val>
                                            <p:strVal val="#ppt_w"/>
                                          </p:val>
                                        </p:tav>
                                      </p:tavLst>
                                    </p:anim>
                                    <p:anim calcmode="lin" valueType="num">
                                      <p:cBhvr>
                                        <p:cTn id="24" dur="1000" fill="hold"/>
                                        <p:tgtEl>
                                          <p:spTgt spid="13"/>
                                        </p:tgtEl>
                                        <p:attrNameLst>
                                          <p:attrName>ppt_h</p:attrName>
                                        </p:attrNameLst>
                                      </p:cBhvr>
                                      <p:tavLst>
                                        <p:tav tm="0">
                                          <p:val>
                                            <p:fltVal val="0"/>
                                          </p:val>
                                        </p:tav>
                                        <p:tav tm="100000">
                                          <p:val>
                                            <p:strVal val="#ppt_h"/>
                                          </p:val>
                                        </p:tav>
                                      </p:tavLst>
                                    </p:anim>
                                    <p:anim calcmode="lin" valueType="num">
                                      <p:cBhvr>
                                        <p:cTn id="25" dur="1000" fill="hold"/>
                                        <p:tgtEl>
                                          <p:spTgt spid="13"/>
                                        </p:tgtEl>
                                        <p:attrNameLst>
                                          <p:attrName>style.rotation</p:attrName>
                                        </p:attrNameLst>
                                      </p:cBhvr>
                                      <p:tavLst>
                                        <p:tav tm="0">
                                          <p:val>
                                            <p:fltVal val="90"/>
                                          </p:val>
                                        </p:tav>
                                        <p:tav tm="100000">
                                          <p:val>
                                            <p:fltVal val="0"/>
                                          </p:val>
                                        </p:tav>
                                      </p:tavLst>
                                    </p:anim>
                                    <p:animEffect transition="in" filter="fade">
                                      <p:cBhvr>
                                        <p:cTn id="26" dur="1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anim calcmode="lin" valueType="num">
                                      <p:cBhvr>
                                        <p:cTn id="33" dur="1000" fill="hold"/>
                                        <p:tgtEl>
                                          <p:spTgt spid="14"/>
                                        </p:tgtEl>
                                        <p:attrNameLst>
                                          <p:attrName>style.rotation</p:attrName>
                                        </p:attrNameLst>
                                      </p:cBhvr>
                                      <p:tavLst>
                                        <p:tav tm="0">
                                          <p:val>
                                            <p:fltVal val="90"/>
                                          </p:val>
                                        </p:tav>
                                        <p:tav tm="100000">
                                          <p:val>
                                            <p:fltVal val="0"/>
                                          </p:val>
                                        </p:tav>
                                      </p:tavLst>
                                    </p:anim>
                                    <p:animEffect transition="in" filter="fade">
                                      <p:cBhvr>
                                        <p:cTn id="34" dur="10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1000" fill="hold"/>
                                        <p:tgtEl>
                                          <p:spTgt spid="15"/>
                                        </p:tgtEl>
                                        <p:attrNameLst>
                                          <p:attrName>ppt_w</p:attrName>
                                        </p:attrNameLst>
                                      </p:cBhvr>
                                      <p:tavLst>
                                        <p:tav tm="0">
                                          <p:val>
                                            <p:fltVal val="0"/>
                                          </p:val>
                                        </p:tav>
                                        <p:tav tm="100000">
                                          <p:val>
                                            <p:strVal val="#ppt_w"/>
                                          </p:val>
                                        </p:tav>
                                      </p:tavLst>
                                    </p:anim>
                                    <p:anim calcmode="lin" valueType="num">
                                      <p:cBhvr>
                                        <p:cTn id="40" dur="1000" fill="hold"/>
                                        <p:tgtEl>
                                          <p:spTgt spid="15"/>
                                        </p:tgtEl>
                                        <p:attrNameLst>
                                          <p:attrName>ppt_h</p:attrName>
                                        </p:attrNameLst>
                                      </p:cBhvr>
                                      <p:tavLst>
                                        <p:tav tm="0">
                                          <p:val>
                                            <p:fltVal val="0"/>
                                          </p:val>
                                        </p:tav>
                                        <p:tav tm="100000">
                                          <p:val>
                                            <p:strVal val="#ppt_h"/>
                                          </p:val>
                                        </p:tav>
                                      </p:tavLst>
                                    </p:anim>
                                    <p:anim calcmode="lin" valueType="num">
                                      <p:cBhvr>
                                        <p:cTn id="41" dur="1000" fill="hold"/>
                                        <p:tgtEl>
                                          <p:spTgt spid="15"/>
                                        </p:tgtEl>
                                        <p:attrNameLst>
                                          <p:attrName>style.rotation</p:attrName>
                                        </p:attrNameLst>
                                      </p:cBhvr>
                                      <p:tavLst>
                                        <p:tav tm="0">
                                          <p:val>
                                            <p:fltVal val="90"/>
                                          </p:val>
                                        </p:tav>
                                        <p:tav tm="100000">
                                          <p:val>
                                            <p:fltVal val="0"/>
                                          </p:val>
                                        </p:tav>
                                      </p:tavLst>
                                    </p:anim>
                                    <p:animEffect transition="in" filter="fade">
                                      <p:cBhvr>
                                        <p:cTn id="42" dur="1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1000" fill="hold"/>
                                        <p:tgtEl>
                                          <p:spTgt spid="16"/>
                                        </p:tgtEl>
                                        <p:attrNameLst>
                                          <p:attrName>ppt_w</p:attrName>
                                        </p:attrNameLst>
                                      </p:cBhvr>
                                      <p:tavLst>
                                        <p:tav tm="0">
                                          <p:val>
                                            <p:fltVal val="0"/>
                                          </p:val>
                                        </p:tav>
                                        <p:tav tm="100000">
                                          <p:val>
                                            <p:strVal val="#ppt_w"/>
                                          </p:val>
                                        </p:tav>
                                      </p:tavLst>
                                    </p:anim>
                                    <p:anim calcmode="lin" valueType="num">
                                      <p:cBhvr>
                                        <p:cTn id="48" dur="1000" fill="hold"/>
                                        <p:tgtEl>
                                          <p:spTgt spid="16"/>
                                        </p:tgtEl>
                                        <p:attrNameLst>
                                          <p:attrName>ppt_h</p:attrName>
                                        </p:attrNameLst>
                                      </p:cBhvr>
                                      <p:tavLst>
                                        <p:tav tm="0">
                                          <p:val>
                                            <p:fltVal val="0"/>
                                          </p:val>
                                        </p:tav>
                                        <p:tav tm="100000">
                                          <p:val>
                                            <p:strVal val="#ppt_h"/>
                                          </p:val>
                                        </p:tav>
                                      </p:tavLst>
                                    </p:anim>
                                    <p:anim calcmode="lin" valueType="num">
                                      <p:cBhvr>
                                        <p:cTn id="49" dur="1000" fill="hold"/>
                                        <p:tgtEl>
                                          <p:spTgt spid="16"/>
                                        </p:tgtEl>
                                        <p:attrNameLst>
                                          <p:attrName>style.rotation</p:attrName>
                                        </p:attrNameLst>
                                      </p:cBhvr>
                                      <p:tavLst>
                                        <p:tav tm="0">
                                          <p:val>
                                            <p:fltVal val="90"/>
                                          </p:val>
                                        </p:tav>
                                        <p:tav tm="100000">
                                          <p:val>
                                            <p:fltVal val="0"/>
                                          </p:val>
                                        </p:tav>
                                      </p:tavLst>
                                    </p:anim>
                                    <p:animEffect transition="in" filter="fade">
                                      <p:cBhvr>
                                        <p:cTn id="50" dur="10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1000" fill="hold"/>
                                        <p:tgtEl>
                                          <p:spTgt spid="17"/>
                                        </p:tgtEl>
                                        <p:attrNameLst>
                                          <p:attrName>ppt_w</p:attrName>
                                        </p:attrNameLst>
                                      </p:cBhvr>
                                      <p:tavLst>
                                        <p:tav tm="0">
                                          <p:val>
                                            <p:fltVal val="0"/>
                                          </p:val>
                                        </p:tav>
                                        <p:tav tm="100000">
                                          <p:val>
                                            <p:strVal val="#ppt_w"/>
                                          </p:val>
                                        </p:tav>
                                      </p:tavLst>
                                    </p:anim>
                                    <p:anim calcmode="lin" valueType="num">
                                      <p:cBhvr>
                                        <p:cTn id="56" dur="1000" fill="hold"/>
                                        <p:tgtEl>
                                          <p:spTgt spid="17"/>
                                        </p:tgtEl>
                                        <p:attrNameLst>
                                          <p:attrName>ppt_h</p:attrName>
                                        </p:attrNameLst>
                                      </p:cBhvr>
                                      <p:tavLst>
                                        <p:tav tm="0">
                                          <p:val>
                                            <p:fltVal val="0"/>
                                          </p:val>
                                        </p:tav>
                                        <p:tav tm="100000">
                                          <p:val>
                                            <p:strVal val="#ppt_h"/>
                                          </p:val>
                                        </p:tav>
                                      </p:tavLst>
                                    </p:anim>
                                    <p:anim calcmode="lin" valueType="num">
                                      <p:cBhvr>
                                        <p:cTn id="57" dur="1000" fill="hold"/>
                                        <p:tgtEl>
                                          <p:spTgt spid="17"/>
                                        </p:tgtEl>
                                        <p:attrNameLst>
                                          <p:attrName>style.rotation</p:attrName>
                                        </p:attrNameLst>
                                      </p:cBhvr>
                                      <p:tavLst>
                                        <p:tav tm="0">
                                          <p:val>
                                            <p:fltVal val="90"/>
                                          </p:val>
                                        </p:tav>
                                        <p:tav tm="100000">
                                          <p:val>
                                            <p:fltVal val="0"/>
                                          </p:val>
                                        </p:tav>
                                      </p:tavLst>
                                    </p:anim>
                                    <p:animEffect transition="in" filter="fade">
                                      <p:cBhvr>
                                        <p:cTn id="58" dur="10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p:cTn id="63" dur="1000" fill="hold"/>
                                        <p:tgtEl>
                                          <p:spTgt spid="18"/>
                                        </p:tgtEl>
                                        <p:attrNameLst>
                                          <p:attrName>ppt_w</p:attrName>
                                        </p:attrNameLst>
                                      </p:cBhvr>
                                      <p:tavLst>
                                        <p:tav tm="0">
                                          <p:val>
                                            <p:fltVal val="0"/>
                                          </p:val>
                                        </p:tav>
                                        <p:tav tm="100000">
                                          <p:val>
                                            <p:strVal val="#ppt_w"/>
                                          </p:val>
                                        </p:tav>
                                      </p:tavLst>
                                    </p:anim>
                                    <p:anim calcmode="lin" valueType="num">
                                      <p:cBhvr>
                                        <p:cTn id="64" dur="1000" fill="hold"/>
                                        <p:tgtEl>
                                          <p:spTgt spid="18"/>
                                        </p:tgtEl>
                                        <p:attrNameLst>
                                          <p:attrName>ppt_h</p:attrName>
                                        </p:attrNameLst>
                                      </p:cBhvr>
                                      <p:tavLst>
                                        <p:tav tm="0">
                                          <p:val>
                                            <p:fltVal val="0"/>
                                          </p:val>
                                        </p:tav>
                                        <p:tav tm="100000">
                                          <p:val>
                                            <p:strVal val="#ppt_h"/>
                                          </p:val>
                                        </p:tav>
                                      </p:tavLst>
                                    </p:anim>
                                    <p:anim calcmode="lin" valueType="num">
                                      <p:cBhvr>
                                        <p:cTn id="65" dur="1000" fill="hold"/>
                                        <p:tgtEl>
                                          <p:spTgt spid="18"/>
                                        </p:tgtEl>
                                        <p:attrNameLst>
                                          <p:attrName>style.rotation</p:attrName>
                                        </p:attrNameLst>
                                      </p:cBhvr>
                                      <p:tavLst>
                                        <p:tav tm="0">
                                          <p:val>
                                            <p:fltVal val="90"/>
                                          </p:val>
                                        </p:tav>
                                        <p:tav tm="100000">
                                          <p:val>
                                            <p:fltVal val="0"/>
                                          </p:val>
                                        </p:tav>
                                      </p:tavLst>
                                    </p:anim>
                                    <p:animEffect transition="in" filter="fade">
                                      <p:cBhvr>
                                        <p:cTn id="66" dur="10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 calcmode="lin" valueType="num">
                                      <p:cBhvr>
                                        <p:cTn id="71" dur="1000" fill="hold"/>
                                        <p:tgtEl>
                                          <p:spTgt spid="19"/>
                                        </p:tgtEl>
                                        <p:attrNameLst>
                                          <p:attrName>ppt_w</p:attrName>
                                        </p:attrNameLst>
                                      </p:cBhvr>
                                      <p:tavLst>
                                        <p:tav tm="0">
                                          <p:val>
                                            <p:fltVal val="0"/>
                                          </p:val>
                                        </p:tav>
                                        <p:tav tm="100000">
                                          <p:val>
                                            <p:strVal val="#ppt_w"/>
                                          </p:val>
                                        </p:tav>
                                      </p:tavLst>
                                    </p:anim>
                                    <p:anim calcmode="lin" valueType="num">
                                      <p:cBhvr>
                                        <p:cTn id="72" dur="1000" fill="hold"/>
                                        <p:tgtEl>
                                          <p:spTgt spid="19"/>
                                        </p:tgtEl>
                                        <p:attrNameLst>
                                          <p:attrName>ppt_h</p:attrName>
                                        </p:attrNameLst>
                                      </p:cBhvr>
                                      <p:tavLst>
                                        <p:tav tm="0">
                                          <p:val>
                                            <p:fltVal val="0"/>
                                          </p:val>
                                        </p:tav>
                                        <p:tav tm="100000">
                                          <p:val>
                                            <p:strVal val="#ppt_h"/>
                                          </p:val>
                                        </p:tav>
                                      </p:tavLst>
                                    </p:anim>
                                    <p:anim calcmode="lin" valueType="num">
                                      <p:cBhvr>
                                        <p:cTn id="73" dur="1000" fill="hold"/>
                                        <p:tgtEl>
                                          <p:spTgt spid="19"/>
                                        </p:tgtEl>
                                        <p:attrNameLst>
                                          <p:attrName>style.rotation</p:attrName>
                                        </p:attrNameLst>
                                      </p:cBhvr>
                                      <p:tavLst>
                                        <p:tav tm="0">
                                          <p:val>
                                            <p:fltVal val="90"/>
                                          </p:val>
                                        </p:tav>
                                        <p:tav tm="100000">
                                          <p:val>
                                            <p:fltVal val="0"/>
                                          </p:val>
                                        </p:tav>
                                      </p:tavLst>
                                    </p:anim>
                                    <p:animEffect transition="in" filter="fade">
                                      <p:cBhvr>
                                        <p:cTn id="74" dur="10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p:cTn id="79" dur="1000" fill="hold"/>
                                        <p:tgtEl>
                                          <p:spTgt spid="20"/>
                                        </p:tgtEl>
                                        <p:attrNameLst>
                                          <p:attrName>ppt_w</p:attrName>
                                        </p:attrNameLst>
                                      </p:cBhvr>
                                      <p:tavLst>
                                        <p:tav tm="0">
                                          <p:val>
                                            <p:fltVal val="0"/>
                                          </p:val>
                                        </p:tav>
                                        <p:tav tm="100000">
                                          <p:val>
                                            <p:strVal val="#ppt_w"/>
                                          </p:val>
                                        </p:tav>
                                      </p:tavLst>
                                    </p:anim>
                                    <p:anim calcmode="lin" valueType="num">
                                      <p:cBhvr>
                                        <p:cTn id="80" dur="1000" fill="hold"/>
                                        <p:tgtEl>
                                          <p:spTgt spid="20"/>
                                        </p:tgtEl>
                                        <p:attrNameLst>
                                          <p:attrName>ppt_h</p:attrName>
                                        </p:attrNameLst>
                                      </p:cBhvr>
                                      <p:tavLst>
                                        <p:tav tm="0">
                                          <p:val>
                                            <p:fltVal val="0"/>
                                          </p:val>
                                        </p:tav>
                                        <p:tav tm="100000">
                                          <p:val>
                                            <p:strVal val="#ppt_h"/>
                                          </p:val>
                                        </p:tav>
                                      </p:tavLst>
                                    </p:anim>
                                    <p:anim calcmode="lin" valueType="num">
                                      <p:cBhvr>
                                        <p:cTn id="81" dur="1000" fill="hold"/>
                                        <p:tgtEl>
                                          <p:spTgt spid="20"/>
                                        </p:tgtEl>
                                        <p:attrNameLst>
                                          <p:attrName>style.rotation</p:attrName>
                                        </p:attrNameLst>
                                      </p:cBhvr>
                                      <p:tavLst>
                                        <p:tav tm="0">
                                          <p:val>
                                            <p:fltVal val="90"/>
                                          </p:val>
                                        </p:tav>
                                        <p:tav tm="100000">
                                          <p:val>
                                            <p:fltVal val="0"/>
                                          </p:val>
                                        </p:tav>
                                      </p:tavLst>
                                    </p:anim>
                                    <p:animEffect transition="in" filter="fade">
                                      <p:cBhvr>
                                        <p:cTn id="8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80883" y="188893"/>
            <a:ext cx="8858434" cy="584775"/>
          </a:xfrm>
          <a:prstGeom prst="rect">
            <a:avLst/>
          </a:prstGeom>
          <a:noFill/>
        </p:spPr>
        <p:txBody>
          <a:bodyPr wrap="square" rtlCol="0">
            <a:spAutoFit/>
          </a:bodyPr>
          <a:lstStyle/>
          <a:p>
            <a:pPr algn="ctr"/>
            <a:r>
              <a:rPr lang="en-US" sz="3200" b="1" dirty="0">
                <a:solidFill>
                  <a:srgbClr val="C00000"/>
                </a:solidFill>
              </a:rPr>
              <a:t>3</a:t>
            </a:r>
            <a:r>
              <a:rPr lang="en-US" sz="3200" b="1" dirty="0" smtClean="0">
                <a:solidFill>
                  <a:srgbClr val="C00000"/>
                </a:solidFill>
              </a:rPr>
              <a:t>. Places of interest</a:t>
            </a:r>
            <a:endParaRPr lang="en-US" sz="3200" b="1" dirty="0">
              <a:solidFill>
                <a:srgbClr val="C00000"/>
              </a:solidFill>
            </a:endParaRPr>
          </a:p>
        </p:txBody>
      </p:sp>
      <p:sp>
        <p:nvSpPr>
          <p:cNvPr id="10" name="Oval 9"/>
          <p:cNvSpPr/>
          <p:nvPr/>
        </p:nvSpPr>
        <p:spPr>
          <a:xfrm>
            <a:off x="3581400" y="2362200"/>
            <a:ext cx="2514600" cy="23622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Places of interest</a:t>
            </a:r>
            <a:endParaRPr lang="en-US" sz="3200" b="1" dirty="0"/>
          </a:p>
        </p:txBody>
      </p:sp>
      <p:sp>
        <p:nvSpPr>
          <p:cNvPr id="11" name="Oval 10"/>
          <p:cNvSpPr/>
          <p:nvPr/>
        </p:nvSpPr>
        <p:spPr>
          <a:xfrm>
            <a:off x="587477" y="914400"/>
            <a:ext cx="2895600" cy="17526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Entertaining</a:t>
            </a:r>
            <a:endParaRPr lang="en-US" sz="2800" b="1" dirty="0" smtClean="0"/>
          </a:p>
          <a:p>
            <a:pPr algn="ctr"/>
            <a:r>
              <a:rPr lang="en-US" sz="2800" b="1" dirty="0" smtClean="0"/>
              <a:t>- cinema</a:t>
            </a:r>
            <a:endParaRPr lang="en-US" sz="2800" b="1" dirty="0"/>
          </a:p>
        </p:txBody>
      </p:sp>
      <p:sp>
        <p:nvSpPr>
          <p:cNvPr id="12" name="Oval 11"/>
          <p:cNvSpPr/>
          <p:nvPr/>
        </p:nvSpPr>
        <p:spPr>
          <a:xfrm>
            <a:off x="6096000" y="914400"/>
            <a:ext cx="2743200" cy="17526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Educational</a:t>
            </a:r>
            <a:endParaRPr lang="en-US" sz="2800" b="1" dirty="0" smtClean="0"/>
          </a:p>
          <a:p>
            <a:pPr algn="ctr"/>
            <a:r>
              <a:rPr lang="en-US" sz="2800" b="1" dirty="0" smtClean="0"/>
              <a:t>- library</a:t>
            </a:r>
            <a:endParaRPr lang="en-US" sz="2800" b="1" dirty="0"/>
          </a:p>
        </p:txBody>
      </p:sp>
      <p:sp>
        <p:nvSpPr>
          <p:cNvPr id="13" name="Oval 12"/>
          <p:cNvSpPr/>
          <p:nvPr/>
        </p:nvSpPr>
        <p:spPr>
          <a:xfrm>
            <a:off x="457200" y="4592222"/>
            <a:ext cx="3276599" cy="17526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Cultural</a:t>
            </a:r>
            <a:endParaRPr lang="en-US" sz="2800" b="1" dirty="0" smtClean="0"/>
          </a:p>
          <a:p>
            <a:pPr algn="ctr"/>
            <a:r>
              <a:rPr lang="en-US" sz="2800" b="1" dirty="0" smtClean="0"/>
              <a:t>- Opera house</a:t>
            </a:r>
            <a:endParaRPr lang="en-US" sz="2800" b="1" dirty="0"/>
          </a:p>
        </p:txBody>
      </p:sp>
      <p:sp>
        <p:nvSpPr>
          <p:cNvPr id="14" name="Oval 13"/>
          <p:cNvSpPr/>
          <p:nvPr/>
        </p:nvSpPr>
        <p:spPr>
          <a:xfrm>
            <a:off x="6096000" y="4495800"/>
            <a:ext cx="2743200" cy="175260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Historical</a:t>
            </a:r>
            <a:endParaRPr lang="en-US" sz="2800" b="1" dirty="0" smtClean="0"/>
          </a:p>
          <a:p>
            <a:pPr algn="ctr"/>
            <a:r>
              <a:rPr lang="en-US" sz="2800" b="1" dirty="0" smtClean="0"/>
              <a:t>- building</a:t>
            </a:r>
            <a:endParaRPr lang="en-US" sz="2800" b="1" dirty="0"/>
          </a:p>
        </p:txBody>
      </p:sp>
      <p:cxnSp>
        <p:nvCxnSpPr>
          <p:cNvPr id="16" name="Straight Connector 15"/>
          <p:cNvCxnSpPr>
            <a:stCxn id="11" idx="5"/>
            <a:endCxn id="10" idx="1"/>
          </p:cNvCxnSpPr>
          <p:nvPr/>
        </p:nvCxnSpPr>
        <p:spPr>
          <a:xfrm>
            <a:off x="3059026" y="2410338"/>
            <a:ext cx="890629" cy="29779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2" idx="3"/>
            <a:endCxn id="10" idx="6"/>
          </p:cNvCxnSpPr>
          <p:nvPr/>
        </p:nvCxnSpPr>
        <p:spPr>
          <a:xfrm flipH="1">
            <a:off x="6096000" y="2410338"/>
            <a:ext cx="401732" cy="113296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0" idx="5"/>
            <a:endCxn id="14" idx="1"/>
          </p:cNvCxnSpPr>
          <p:nvPr/>
        </p:nvCxnSpPr>
        <p:spPr>
          <a:xfrm>
            <a:off x="5727745" y="4378464"/>
            <a:ext cx="769987" cy="37399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0" idx="3"/>
            <a:endCxn id="13" idx="7"/>
          </p:cNvCxnSpPr>
          <p:nvPr/>
        </p:nvCxnSpPr>
        <p:spPr>
          <a:xfrm flipH="1">
            <a:off x="3253952" y="4378464"/>
            <a:ext cx="695703" cy="4704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500"/>
                                        <p:tgtEl>
                                          <p:spTgt spid="16"/>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ircle(in)">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ircle(in)">
                                      <p:cBhvr>
                                        <p:cTn id="16" dur="500"/>
                                        <p:tgtEl>
                                          <p:spTgt spid="18"/>
                                        </p:tgtEl>
                                      </p:cBhvr>
                                    </p:animEffect>
                                  </p:childTnLst>
                                </p:cTn>
                              </p:par>
                            </p:childTnLst>
                          </p:cTn>
                        </p:par>
                        <p:par>
                          <p:cTn id="17" fill="hold">
                            <p:stCondLst>
                              <p:cond delay="500"/>
                            </p:stCondLst>
                            <p:childTnLst>
                              <p:par>
                                <p:cTn id="18" presetID="6" presetClass="entr" presetSubtype="16"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circle(in)">
                                      <p:cBhvr>
                                        <p:cTn id="25" dur="500"/>
                                        <p:tgtEl>
                                          <p:spTgt spid="22"/>
                                        </p:tgtEl>
                                      </p:cBhvr>
                                    </p:animEffect>
                                  </p:childTnLst>
                                </p:cTn>
                              </p:par>
                            </p:childTnLst>
                          </p:cTn>
                        </p:par>
                        <p:par>
                          <p:cTn id="26" fill="hold">
                            <p:stCondLst>
                              <p:cond delay="500"/>
                            </p:stCondLst>
                            <p:childTnLst>
                              <p:par>
                                <p:cTn id="27" presetID="6" presetClass="entr" presetSubtype="16"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circle(in)">
                                      <p:cBhvr>
                                        <p:cTn id="34" dur="500"/>
                                        <p:tgtEl>
                                          <p:spTgt spid="24"/>
                                        </p:tgtEl>
                                      </p:cBhvr>
                                    </p:animEffect>
                                  </p:childTnLst>
                                </p:cTn>
                              </p:par>
                            </p:childTnLst>
                          </p:cTn>
                        </p:par>
                        <p:par>
                          <p:cTn id="35" fill="hold">
                            <p:stCondLst>
                              <p:cond delay="500"/>
                            </p:stCondLst>
                            <p:childTnLst>
                              <p:par>
                                <p:cTn id="36" presetID="6" presetClass="entr" presetSubtype="16"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circle(in)">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80883" y="1295400"/>
            <a:ext cx="8858434" cy="5478423"/>
          </a:xfrm>
          <a:prstGeom prst="rect">
            <a:avLst/>
          </a:prstGeom>
          <a:noFill/>
        </p:spPr>
        <p:txBody>
          <a:bodyPr wrap="square" rtlCol="0">
            <a:spAutoFit/>
          </a:bodyPr>
          <a:lstStyle/>
          <a:p>
            <a:pPr algn="just"/>
            <a:r>
              <a:rPr lang="en-US" sz="2500" b="1" dirty="0" smtClean="0"/>
              <a:t>Some people say that a place of interest is a place famous for its scenery or a well-known (1) .............................. Site. I don’t think it has to be so limited. In my opinion, a place of interest is simply one that people like going to.</a:t>
            </a:r>
            <a:endParaRPr lang="en-US" sz="2500" b="1" dirty="0" smtClean="0"/>
          </a:p>
          <a:p>
            <a:pPr algn="just"/>
            <a:r>
              <a:rPr lang="en-US" sz="2500" b="1" dirty="0" smtClean="0"/>
              <a:t>In my town, the park is a(n) (2) ................................ </a:t>
            </a:r>
            <a:r>
              <a:rPr lang="en-US" sz="2500" b="1" dirty="0"/>
              <a:t>b</a:t>
            </a:r>
            <a:r>
              <a:rPr lang="en-US" sz="2500" b="1" dirty="0" smtClean="0"/>
              <a:t>ecause many people love spending time there. Old people do (3) ........................... </a:t>
            </a:r>
            <a:r>
              <a:rPr lang="en-US" sz="2500" b="1" dirty="0"/>
              <a:t>a</a:t>
            </a:r>
            <a:r>
              <a:rPr lang="en-US" sz="2500" b="1" dirty="0" smtClean="0"/>
              <a:t>nd walk in the park. Children play games there while their parents sit and talk with each other. Another place of interest in my town is Hoa Binh market. It’s a(n) (4) ............................ </a:t>
            </a:r>
            <a:r>
              <a:rPr lang="en-US" sz="2500" b="1" dirty="0"/>
              <a:t>m</a:t>
            </a:r>
            <a:r>
              <a:rPr lang="en-US" sz="2500" b="1" dirty="0" smtClean="0"/>
              <a:t>arket with a lot of things to see. I love to go there to buy food and clothes, and watch other people buying and selling. Foreign tourists also like this market because they can experience the (5) ............................ </a:t>
            </a:r>
            <a:r>
              <a:rPr lang="en-US" sz="2500" b="1" dirty="0"/>
              <a:t>o</a:t>
            </a:r>
            <a:r>
              <a:rPr lang="en-US" sz="2500" b="1" dirty="0" smtClean="0"/>
              <a:t>f Vietnamese people, and buy woven cloth and other (6) ................................. </a:t>
            </a:r>
            <a:r>
              <a:rPr lang="en-US" sz="2500" b="1" dirty="0"/>
              <a:t>a</a:t>
            </a:r>
            <a:r>
              <a:rPr lang="en-US" sz="2500" b="1" dirty="0" smtClean="0"/>
              <a:t>s souvenirs.</a:t>
            </a:r>
            <a:endParaRPr lang="en-US" sz="2500" b="1" dirty="0"/>
          </a:p>
        </p:txBody>
      </p:sp>
      <p:sp>
        <p:nvSpPr>
          <p:cNvPr id="10" name="TextBox 9"/>
          <p:cNvSpPr txBox="1"/>
          <p:nvPr/>
        </p:nvSpPr>
        <p:spPr>
          <a:xfrm>
            <a:off x="180883" y="76200"/>
            <a:ext cx="8858434" cy="584775"/>
          </a:xfrm>
          <a:prstGeom prst="rect">
            <a:avLst/>
          </a:prstGeom>
          <a:noFill/>
        </p:spPr>
        <p:txBody>
          <a:bodyPr wrap="square" rtlCol="0">
            <a:spAutoFit/>
          </a:bodyPr>
          <a:lstStyle/>
          <a:p>
            <a:pPr algn="ctr"/>
            <a:r>
              <a:rPr lang="en-US" sz="3200" b="1" dirty="0" smtClean="0">
                <a:solidFill>
                  <a:srgbClr val="C00000"/>
                </a:solidFill>
              </a:rPr>
              <a:t>4. Complete the passage by filling suitable words.</a:t>
            </a:r>
            <a:endParaRPr lang="en-US" sz="3200" b="1" dirty="0">
              <a:solidFill>
                <a:srgbClr val="C00000"/>
              </a:solidFill>
            </a:endParaRPr>
          </a:p>
        </p:txBody>
      </p:sp>
      <p:sp>
        <p:nvSpPr>
          <p:cNvPr id="11" name="TextBox 10"/>
          <p:cNvSpPr txBox="1"/>
          <p:nvPr/>
        </p:nvSpPr>
        <p:spPr>
          <a:xfrm>
            <a:off x="180883" y="660975"/>
            <a:ext cx="1676400" cy="492443"/>
          </a:xfrm>
          <a:prstGeom prst="rect">
            <a:avLst/>
          </a:prstGeom>
          <a:noFill/>
        </p:spPr>
        <p:txBody>
          <a:bodyPr wrap="square" rtlCol="0">
            <a:spAutoFit/>
          </a:bodyPr>
          <a:lstStyle/>
          <a:p>
            <a:r>
              <a:rPr lang="en-US" sz="2600" b="1" dirty="0" smtClean="0">
                <a:solidFill>
                  <a:schemeClr val="tx2"/>
                </a:solidFill>
              </a:rPr>
              <a:t>attraction</a:t>
            </a:r>
            <a:endParaRPr lang="en-US" sz="2600" b="1" dirty="0">
              <a:solidFill>
                <a:schemeClr val="tx2"/>
              </a:solidFill>
            </a:endParaRPr>
          </a:p>
        </p:txBody>
      </p:sp>
      <p:sp>
        <p:nvSpPr>
          <p:cNvPr id="12" name="TextBox 11"/>
          <p:cNvSpPr txBox="1"/>
          <p:nvPr/>
        </p:nvSpPr>
        <p:spPr>
          <a:xfrm>
            <a:off x="1676400" y="665305"/>
            <a:ext cx="1600200" cy="492443"/>
          </a:xfrm>
          <a:prstGeom prst="rect">
            <a:avLst/>
          </a:prstGeom>
          <a:noFill/>
        </p:spPr>
        <p:txBody>
          <a:bodyPr wrap="square" rtlCol="0">
            <a:spAutoFit/>
          </a:bodyPr>
          <a:lstStyle>
            <a:defPPr>
              <a:defRPr lang="en-US"/>
            </a:defPPr>
            <a:lvl1pPr>
              <a:defRPr sz="2600" b="1">
                <a:solidFill>
                  <a:schemeClr val="tx2"/>
                </a:solidFill>
              </a:defRPr>
            </a:lvl1pPr>
          </a:lstStyle>
          <a:p>
            <a:r>
              <a:rPr lang="en-US" dirty="0"/>
              <a:t>historical</a:t>
            </a:r>
            <a:endParaRPr lang="en-US" dirty="0"/>
          </a:p>
        </p:txBody>
      </p:sp>
      <p:sp>
        <p:nvSpPr>
          <p:cNvPr id="13" name="TextBox 12"/>
          <p:cNvSpPr txBox="1"/>
          <p:nvPr/>
        </p:nvSpPr>
        <p:spPr>
          <a:xfrm>
            <a:off x="3200400" y="656304"/>
            <a:ext cx="1905000" cy="492443"/>
          </a:xfrm>
          <a:prstGeom prst="rect">
            <a:avLst/>
          </a:prstGeom>
          <a:noFill/>
        </p:spPr>
        <p:txBody>
          <a:bodyPr wrap="square" rtlCol="0">
            <a:spAutoFit/>
          </a:bodyPr>
          <a:lstStyle>
            <a:defPPr>
              <a:defRPr lang="en-US"/>
            </a:defPPr>
            <a:lvl1pPr>
              <a:defRPr sz="2600" b="1">
                <a:solidFill>
                  <a:schemeClr val="tx2"/>
                </a:solidFill>
              </a:defRPr>
            </a:lvl1pPr>
          </a:lstStyle>
          <a:p>
            <a:r>
              <a:rPr lang="en-US" dirty="0"/>
              <a:t>traditional</a:t>
            </a:r>
            <a:endParaRPr lang="en-US" dirty="0"/>
          </a:p>
        </p:txBody>
      </p:sp>
      <p:sp>
        <p:nvSpPr>
          <p:cNvPr id="14" name="TextBox 13"/>
          <p:cNvSpPr txBox="1"/>
          <p:nvPr/>
        </p:nvSpPr>
        <p:spPr>
          <a:xfrm>
            <a:off x="4876800" y="656304"/>
            <a:ext cx="1752600" cy="492443"/>
          </a:xfrm>
          <a:prstGeom prst="rect">
            <a:avLst/>
          </a:prstGeom>
          <a:noFill/>
        </p:spPr>
        <p:txBody>
          <a:bodyPr wrap="square" rtlCol="0">
            <a:spAutoFit/>
          </a:bodyPr>
          <a:lstStyle>
            <a:defPPr>
              <a:defRPr lang="en-US"/>
            </a:defPPr>
            <a:lvl1pPr>
              <a:defRPr sz="2600" b="1">
                <a:solidFill>
                  <a:schemeClr val="tx2"/>
                </a:solidFill>
              </a:defRPr>
            </a:lvl1pPr>
          </a:lstStyle>
          <a:p>
            <a:r>
              <a:rPr lang="en-US" dirty="0"/>
              <a:t>handicrafts</a:t>
            </a:r>
            <a:endParaRPr lang="en-US" dirty="0"/>
          </a:p>
        </p:txBody>
      </p:sp>
      <p:sp>
        <p:nvSpPr>
          <p:cNvPr id="15" name="TextBox 14"/>
          <p:cNvSpPr txBox="1"/>
          <p:nvPr/>
        </p:nvSpPr>
        <p:spPr>
          <a:xfrm>
            <a:off x="6553200" y="650557"/>
            <a:ext cx="1219200" cy="492443"/>
          </a:xfrm>
          <a:prstGeom prst="rect">
            <a:avLst/>
          </a:prstGeom>
          <a:noFill/>
        </p:spPr>
        <p:txBody>
          <a:bodyPr wrap="square" rtlCol="0">
            <a:spAutoFit/>
          </a:bodyPr>
          <a:lstStyle>
            <a:defPPr>
              <a:defRPr lang="en-US"/>
            </a:defPPr>
            <a:lvl1pPr>
              <a:defRPr sz="2600" b="1">
                <a:solidFill>
                  <a:schemeClr val="tx2"/>
                </a:solidFill>
              </a:defRPr>
            </a:lvl1pPr>
          </a:lstStyle>
          <a:p>
            <a:r>
              <a:rPr lang="en-US" dirty="0"/>
              <a:t>culture</a:t>
            </a:r>
            <a:endParaRPr lang="en-US" dirty="0"/>
          </a:p>
        </p:txBody>
      </p:sp>
      <p:sp>
        <p:nvSpPr>
          <p:cNvPr id="16" name="TextBox 15"/>
          <p:cNvSpPr txBox="1"/>
          <p:nvPr/>
        </p:nvSpPr>
        <p:spPr>
          <a:xfrm>
            <a:off x="7772400" y="650557"/>
            <a:ext cx="1371600" cy="492443"/>
          </a:xfrm>
          <a:prstGeom prst="rect">
            <a:avLst/>
          </a:prstGeom>
          <a:noFill/>
        </p:spPr>
        <p:txBody>
          <a:bodyPr wrap="square" rtlCol="0">
            <a:spAutoFit/>
          </a:bodyPr>
          <a:lstStyle>
            <a:defPPr>
              <a:defRPr lang="en-US"/>
            </a:defPPr>
            <a:lvl1pPr>
              <a:defRPr sz="2600" b="1">
                <a:solidFill>
                  <a:schemeClr val="tx2"/>
                </a:solidFill>
              </a:defRPr>
            </a:lvl1pPr>
          </a:lstStyle>
          <a:p>
            <a:r>
              <a:rPr lang="en-US" dirty="0"/>
              <a:t>exercise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157 -0.00625 L 0.2974 0.13866 " pathEditMode="relative" rAng="0" ptsTypes="AA">
                                      <p:cBhvr>
                                        <p:cTn id="6" dur="2000" fill="hold"/>
                                        <p:tgtEl>
                                          <p:spTgt spid="12"/>
                                        </p:tgtEl>
                                        <p:attrNameLst>
                                          <p:attrName>ppt_x</p:attrName>
                                          <p:attrName>ppt_y</p:attrName>
                                        </p:attrNameLst>
                                      </p:cBhvr>
                                      <p:rCtr x="14792" y="724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66667E-6 4.07407E-6 L 0.59687 0.30115 " pathEditMode="relative" rAng="0" ptsTypes="AA">
                                      <p:cBhvr>
                                        <p:cTn id="10" dur="2000" fill="hold"/>
                                        <p:tgtEl>
                                          <p:spTgt spid="11"/>
                                        </p:tgtEl>
                                        <p:attrNameLst>
                                          <p:attrName>ppt_x</p:attrName>
                                          <p:attrName>ppt_y</p:attrName>
                                        </p:attrNameLst>
                                      </p:cBhvr>
                                      <p:rCtr x="29844" y="15046"/>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0 2.96296E-6 L -0.78333 0.41365 " pathEditMode="relative" rAng="0" ptsTypes="AA">
                                      <p:cBhvr>
                                        <p:cTn id="14" dur="2000" fill="hold"/>
                                        <p:tgtEl>
                                          <p:spTgt spid="16"/>
                                        </p:tgtEl>
                                        <p:attrNameLst>
                                          <p:attrName>ppt_x</p:attrName>
                                          <p:attrName>ppt_y</p:attrName>
                                        </p:attrNameLst>
                                      </p:cBhvr>
                                      <p:rCtr x="-39167" y="20671"/>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3.33333E-6 -0.00926 L -0.30417 0.58148 " pathEditMode="relative" rAng="0" ptsTypes="AA">
                                      <p:cBhvr>
                                        <p:cTn id="18" dur="2000" fill="hold"/>
                                        <p:tgtEl>
                                          <p:spTgt spid="13"/>
                                        </p:tgtEl>
                                        <p:attrNameLst>
                                          <p:attrName>ppt_x</p:attrName>
                                          <p:attrName>ppt_y</p:attrName>
                                        </p:attrNameLst>
                                      </p:cBhvr>
                                      <p:rCtr x="-15208" y="29537"/>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3.33333E-6 2.96296E-6 L -0.35833 0.74699 " pathEditMode="relative" rAng="0" ptsTypes="AA">
                                      <p:cBhvr>
                                        <p:cTn id="22" dur="2000" fill="hold"/>
                                        <p:tgtEl>
                                          <p:spTgt spid="15"/>
                                        </p:tgtEl>
                                        <p:attrNameLst>
                                          <p:attrName>ppt_x</p:attrName>
                                          <p:attrName>ppt_y</p:attrName>
                                        </p:attrNameLst>
                                      </p:cBhvr>
                                      <p:rCtr x="-17917" y="37338"/>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3.33333E-6 -1.48148E-6 L -0.00417 0.80185 " pathEditMode="relative" rAng="0" ptsTypes="AA">
                                      <p:cBhvr>
                                        <p:cTn id="26" dur="2000" fill="hold"/>
                                        <p:tgtEl>
                                          <p:spTgt spid="14"/>
                                        </p:tgtEl>
                                        <p:attrNameLst>
                                          <p:attrName>ppt_x</p:attrName>
                                          <p:attrName>ppt_y</p:attrName>
                                        </p:attrNameLst>
                                      </p:cBhvr>
                                      <p:rCtr x="-208" y="400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4"/>
          <p:cNvGrpSpPr/>
          <p:nvPr/>
        </p:nvGrpSpPr>
        <p:grpSpPr bwMode="auto">
          <a:xfrm>
            <a:off x="0" y="0"/>
            <a:ext cx="9144000" cy="6858000"/>
            <a:chOff x="0" y="0"/>
            <a:chExt cx="5760" cy="4320"/>
          </a:xfrm>
        </p:grpSpPr>
        <p:pic>
          <p:nvPicPr>
            <p:cNvPr id="12" name="Picture 5" descr="22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6"/>
            <p:cNvSpPr>
              <a:spLocks noChangeArrowheads="1"/>
            </p:cNvSpPr>
            <p:nvPr/>
          </p:nvSpPr>
          <p:spPr bwMode="auto">
            <a:xfrm>
              <a:off x="3560" y="1389"/>
              <a:ext cx="1815" cy="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ltLang="en-US"/>
            </a:p>
          </p:txBody>
        </p:sp>
        <p:sp>
          <p:nvSpPr>
            <p:cNvPr id="14" name="Rectangle 7"/>
            <p:cNvSpPr>
              <a:spLocks noChangeArrowheads="1"/>
            </p:cNvSpPr>
            <p:nvPr/>
          </p:nvSpPr>
          <p:spPr bwMode="auto">
            <a:xfrm>
              <a:off x="4604" y="3067"/>
              <a:ext cx="893" cy="57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ltLang="en-US"/>
            </a:p>
          </p:txBody>
        </p:sp>
      </p:grpSp>
      <p:pic>
        <p:nvPicPr>
          <p:cNvPr id="9" name="SENTENCE STRESS (A closer look 1).mp4">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533400" y="1600200"/>
            <a:ext cx="8193088" cy="4724400"/>
          </a:xfrm>
          <a:prstGeom prst="rect">
            <a:avLst/>
          </a:prstGeom>
        </p:spPr>
      </p:pic>
      <p:sp>
        <p:nvSpPr>
          <p:cNvPr id="15" name="Title 1"/>
          <p:cNvSpPr txBox="1"/>
          <p:nvPr/>
        </p:nvSpPr>
        <p:spPr bwMode="auto">
          <a:xfrm>
            <a:off x="0" y="7620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3600" b="1" dirty="0">
                <a:solidFill>
                  <a:schemeClr val="bg1"/>
                </a:solidFill>
              </a:rPr>
              <a:t>Pronunciation</a:t>
            </a:r>
            <a:endParaRPr lang="en-GB" altLang="en-US" sz="4000" dirty="0">
              <a:solidFill>
                <a:schemeClr val="bg1"/>
              </a:solidFill>
            </a:endParaRPr>
          </a:p>
          <a:p>
            <a:pPr algn="ctr" eaLnBrk="1" hangingPunct="1"/>
            <a:endParaRPr lang="en-GB" altLang="en-US" sz="3600" b="1" dirty="0">
              <a:solidFill>
                <a:schemeClr val="bg1"/>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p:cNvGrpSpPr/>
          <p:nvPr/>
        </p:nvGrpSpPr>
        <p:grpSpPr bwMode="auto">
          <a:xfrm>
            <a:off x="0" y="0"/>
            <a:ext cx="9220200" cy="6858000"/>
            <a:chOff x="0" y="0"/>
            <a:chExt cx="5760" cy="4333"/>
          </a:xfrm>
        </p:grpSpPr>
        <p:pic>
          <p:nvPicPr>
            <p:cNvPr id="5" name="Picture 9" descr="N3"/>
            <p:cNvPicPr>
              <a:picLocks noChangeAspect="1" noChangeArrowheads="1"/>
            </p:cNvPicPr>
            <p:nvPr/>
          </p:nvPicPr>
          <p:blipFill>
            <a:blip r:embed="rId1"/>
            <a:srcRect/>
            <a:stretch>
              <a:fillRect/>
            </a:stretch>
          </p:blipFill>
          <p:spPr bwMode="auto">
            <a:xfrm flipV="1">
              <a:off x="0" y="4214"/>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N3"/>
            <p:cNvPicPr>
              <a:picLocks noChangeAspect="1" noChangeArrowheads="1"/>
            </p:cNvPicPr>
            <p:nvPr/>
          </p:nvPicPr>
          <p:blipFill>
            <a:blip r:embed="rId1"/>
            <a:srcRect/>
            <a:stretch>
              <a:fillRect/>
            </a:stretch>
          </p:blipFill>
          <p:spPr bwMode="auto">
            <a:xfrm rot="5400000" flipH="1" flipV="1">
              <a:off x="3562" y="2109"/>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N3"/>
            <p:cNvPicPr>
              <a:picLocks noChangeAspect="1" noChangeArrowheads="1"/>
            </p:cNvPicPr>
            <p:nvPr/>
          </p:nvPicPr>
          <p:blipFill>
            <a:blip r:embed="rId1"/>
            <a:srcRect/>
            <a:stretch>
              <a:fillRect/>
            </a:stretch>
          </p:blipFill>
          <p:spPr bwMode="auto">
            <a:xfrm rot="5400000" flipH="1" flipV="1">
              <a:off x="-2085" y="2122"/>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N3"/>
            <p:cNvPicPr>
              <a:picLocks noChangeAspect="1" noChangeArrowheads="1"/>
            </p:cNvPicPr>
            <p:nvPr/>
          </p:nvPicPr>
          <p:blipFill>
            <a:blip r:embed="rId1"/>
            <a:srcRect/>
            <a:stretch>
              <a:fillRect/>
            </a:stretch>
          </p:blipFill>
          <p:spPr bwMode="auto">
            <a:xfrm flipV="1">
              <a:off x="0" y="0"/>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p:cNvSpPr txBox="1"/>
          <p:nvPr/>
        </p:nvSpPr>
        <p:spPr>
          <a:xfrm>
            <a:off x="180883" y="76200"/>
            <a:ext cx="8858434" cy="584775"/>
          </a:xfrm>
          <a:prstGeom prst="rect">
            <a:avLst/>
          </a:prstGeom>
          <a:noFill/>
        </p:spPr>
        <p:txBody>
          <a:bodyPr wrap="square" rtlCol="0">
            <a:spAutoFit/>
          </a:bodyPr>
          <a:lstStyle/>
          <a:p>
            <a:pPr algn="ctr"/>
            <a:r>
              <a:rPr lang="en-US" sz="3200" b="1" dirty="0" smtClean="0">
                <a:solidFill>
                  <a:srgbClr val="C00000"/>
                </a:solidFill>
              </a:rPr>
              <a:t>5a. Listen then answer the questions.</a:t>
            </a:r>
            <a:endParaRPr lang="en-US" sz="3200" b="1" dirty="0">
              <a:solidFill>
                <a:srgbClr val="C00000"/>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884" y="565782"/>
            <a:ext cx="8858434" cy="4321198"/>
          </a:xfrm>
          <a:prstGeom prst="rect">
            <a:avLst/>
          </a:prstGeom>
        </p:spPr>
      </p:pic>
      <p:sp>
        <p:nvSpPr>
          <p:cNvPr id="11" name="TextBox 10"/>
          <p:cNvSpPr txBox="1"/>
          <p:nvPr/>
        </p:nvSpPr>
        <p:spPr>
          <a:xfrm>
            <a:off x="180883" y="4886980"/>
            <a:ext cx="8858433" cy="523220"/>
          </a:xfrm>
          <a:prstGeom prst="rect">
            <a:avLst/>
          </a:prstGeom>
          <a:noFill/>
        </p:spPr>
        <p:txBody>
          <a:bodyPr wrap="square" rtlCol="0">
            <a:spAutoFit/>
          </a:bodyPr>
          <a:lstStyle/>
          <a:p>
            <a:r>
              <a:rPr lang="en-US" sz="2800" b="1" dirty="0" smtClean="0"/>
              <a:t>1. Which words are louder and clearer than the others?</a:t>
            </a:r>
            <a:endParaRPr lang="en-US" sz="2800" b="1" dirty="0"/>
          </a:p>
        </p:txBody>
      </p:sp>
      <p:sp>
        <p:nvSpPr>
          <p:cNvPr id="12" name="TextBox 11"/>
          <p:cNvSpPr txBox="1"/>
          <p:nvPr/>
        </p:nvSpPr>
        <p:spPr>
          <a:xfrm>
            <a:off x="180884" y="5344180"/>
            <a:ext cx="8858433" cy="523220"/>
          </a:xfrm>
          <a:prstGeom prst="rect">
            <a:avLst/>
          </a:prstGeom>
          <a:noFill/>
        </p:spPr>
        <p:txBody>
          <a:bodyPr wrap="square" rtlCol="0">
            <a:spAutoFit/>
          </a:bodyPr>
          <a:lstStyle>
            <a:defPPr>
              <a:defRPr lang="en-US"/>
            </a:defPPr>
            <a:lvl1pPr>
              <a:defRPr sz="2800" b="1"/>
            </a:lvl1pPr>
          </a:lstStyle>
          <a:p>
            <a:r>
              <a:rPr lang="en-US" dirty="0"/>
              <a:t>2. What kinds of words are they?</a:t>
            </a:r>
            <a:endParaRPr lang="en-US" dirty="0"/>
          </a:p>
        </p:txBody>
      </p:sp>
      <p:sp>
        <p:nvSpPr>
          <p:cNvPr id="13" name="TextBox 12"/>
          <p:cNvSpPr txBox="1"/>
          <p:nvPr/>
        </p:nvSpPr>
        <p:spPr>
          <a:xfrm>
            <a:off x="180884" y="5744496"/>
            <a:ext cx="8858434" cy="523220"/>
          </a:xfrm>
          <a:prstGeom prst="rect">
            <a:avLst/>
          </a:prstGeom>
          <a:noFill/>
        </p:spPr>
        <p:txBody>
          <a:bodyPr wrap="square" rtlCol="0">
            <a:spAutoFit/>
          </a:bodyPr>
          <a:lstStyle>
            <a:defPPr>
              <a:defRPr lang="en-US"/>
            </a:defPPr>
            <a:lvl1pPr>
              <a:defRPr sz="2800" b="1"/>
            </a:lvl1pPr>
          </a:lstStyle>
          <a:p>
            <a:r>
              <a:rPr lang="en-US" dirty="0"/>
              <a:t>3. Which words are not as loud and clear as the others</a:t>
            </a:r>
            <a:endParaRPr lang="en-US" dirty="0"/>
          </a:p>
        </p:txBody>
      </p:sp>
      <p:sp>
        <p:nvSpPr>
          <p:cNvPr id="14" name="TextBox 13"/>
          <p:cNvSpPr txBox="1"/>
          <p:nvPr/>
        </p:nvSpPr>
        <p:spPr>
          <a:xfrm>
            <a:off x="180883" y="6182380"/>
            <a:ext cx="8858435" cy="523220"/>
          </a:xfrm>
          <a:prstGeom prst="rect">
            <a:avLst/>
          </a:prstGeom>
          <a:noFill/>
        </p:spPr>
        <p:txBody>
          <a:bodyPr wrap="square" rtlCol="0">
            <a:spAutoFit/>
          </a:bodyPr>
          <a:lstStyle>
            <a:defPPr>
              <a:defRPr lang="en-US"/>
            </a:defPPr>
            <a:lvl1pPr>
              <a:defRPr sz="2800" b="1"/>
            </a:lvl1pPr>
          </a:lstStyle>
          <a:p>
            <a:r>
              <a:rPr lang="en-US" dirty="0"/>
              <a:t>4. What kinds of words are they?</a:t>
            </a:r>
            <a:endParaRPr lang="en-US" dirty="0"/>
          </a:p>
        </p:txBody>
      </p:sp>
      <p:pic>
        <p:nvPicPr>
          <p:cNvPr id="16" name="A closer look 1 5a1.mp3">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8429716" y="600610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77" fill="hold"/>
                                        <p:tgtEl>
                                          <p:spTgt spid="16"/>
                                        </p:tgtEl>
                                      </p:cBhvr>
                                    </p:cmd>
                                  </p:childTnLst>
                                </p:cTn>
                              </p:par>
                            </p:childTnLst>
                          </p:cTn>
                        </p:par>
                      </p:childTnLst>
                    </p:cTn>
                  </p:par>
                </p:childTnLst>
              </p:cTn>
              <p:nextCondLst>
                <p:cond evt="onClick" delay="0">
                  <p:tgtEl>
                    <p:spTgt spid="16"/>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endParaRPr lang="en-US" altLang="en-US" smtClean="0"/>
          </a:p>
        </p:txBody>
      </p:sp>
      <p:sp>
        <p:nvSpPr>
          <p:cNvPr id="5123" name="Rectangle 3"/>
          <p:cNvSpPr>
            <a:spLocks noGrp="1" noChangeArrowheads="1"/>
          </p:cNvSpPr>
          <p:nvPr>
            <p:ph type="body" idx="1"/>
          </p:nvPr>
        </p:nvSpPr>
        <p:spPr/>
        <p:txBody>
          <a:bodyPr/>
          <a:lstStyle/>
          <a:p>
            <a:pPr eaLnBrk="1" hangingPunct="1"/>
            <a:endParaRPr lang="en-US" altLang="en-US" smtClean="0"/>
          </a:p>
        </p:txBody>
      </p:sp>
      <p:grpSp>
        <p:nvGrpSpPr>
          <p:cNvPr id="5124" name="Group 4"/>
          <p:cNvGrpSpPr/>
          <p:nvPr/>
        </p:nvGrpSpPr>
        <p:grpSpPr bwMode="auto">
          <a:xfrm>
            <a:off x="0" y="0"/>
            <a:ext cx="9144000" cy="6858000"/>
            <a:chOff x="0" y="0"/>
            <a:chExt cx="5760" cy="4320"/>
          </a:xfrm>
        </p:grpSpPr>
        <p:pic>
          <p:nvPicPr>
            <p:cNvPr id="5143" name="Picture 5" descr="22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4" name="Rectangle 6"/>
            <p:cNvSpPr>
              <a:spLocks noChangeArrowheads="1"/>
            </p:cNvSpPr>
            <p:nvPr/>
          </p:nvSpPr>
          <p:spPr bwMode="auto">
            <a:xfrm>
              <a:off x="3560" y="1389"/>
              <a:ext cx="1815" cy="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ltLang="en-US"/>
            </a:p>
          </p:txBody>
        </p:sp>
        <p:sp>
          <p:nvSpPr>
            <p:cNvPr id="5145" name="Rectangle 7"/>
            <p:cNvSpPr>
              <a:spLocks noChangeArrowheads="1"/>
            </p:cNvSpPr>
            <p:nvPr/>
          </p:nvSpPr>
          <p:spPr bwMode="auto">
            <a:xfrm>
              <a:off x="4604" y="3067"/>
              <a:ext cx="893" cy="57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ltLang="en-US"/>
            </a:p>
          </p:txBody>
        </p:sp>
      </p:grpSp>
      <p:sp>
        <p:nvSpPr>
          <p:cNvPr id="2" name="Rectangle 1"/>
          <p:cNvSpPr/>
          <p:nvPr/>
        </p:nvSpPr>
        <p:spPr>
          <a:xfrm>
            <a:off x="2959116" y="632626"/>
            <a:ext cx="3060684" cy="923330"/>
          </a:xfrm>
          <a:prstGeom prst="rect">
            <a:avLst/>
          </a:prstGeom>
          <a:noFill/>
          <a:ln>
            <a:noFill/>
          </a:ln>
        </p:spPr>
        <p:txBody>
          <a:bodyPr>
            <a:spAutoFit/>
            <a:scene3d>
              <a:camera prst="perspectiveRelaxedModerately"/>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5400" b="1" spc="50" dirty="0">
                <a:ln w="11430"/>
                <a:solidFill>
                  <a:srgbClr val="FFCC00"/>
                </a:solidFill>
                <a:effectLst>
                  <a:outerShdw blurRad="76200" dist="50800" dir="5400000" algn="tl" rotWithShape="0">
                    <a:srgbClr val="000000">
                      <a:alpha val="65000"/>
                    </a:srgbClr>
                  </a:outerShdw>
                </a:effectLst>
              </a:rPr>
              <a:t>GAMES</a:t>
            </a:r>
            <a:endParaRPr lang="en-US" sz="5400" b="1" spc="50" dirty="0">
              <a:ln w="11430"/>
              <a:solidFill>
                <a:srgbClr val="FFCC00"/>
              </a:solidFill>
              <a:effectLst>
                <a:outerShdw blurRad="76200" dist="50800" dir="5400000" algn="tl" rotWithShape="0">
                  <a:srgbClr val="000000">
                    <a:alpha val="65000"/>
                  </a:srgbClr>
                </a:outerShdw>
              </a:effectLst>
            </a:endParaRPr>
          </a:p>
        </p:txBody>
      </p:sp>
      <p:sp>
        <p:nvSpPr>
          <p:cNvPr id="5127" name="AutoShape 3"/>
          <p:cNvSpPr>
            <a:spLocks noChangeArrowheads="1"/>
          </p:cNvSpPr>
          <p:nvPr/>
        </p:nvSpPr>
        <p:spPr bwMode="auto">
          <a:xfrm>
            <a:off x="2003425" y="2397125"/>
            <a:ext cx="5327650" cy="3057525"/>
          </a:xfrm>
          <a:prstGeom prst="cloudCallout">
            <a:avLst>
              <a:gd name="adj1" fmla="val -43384"/>
              <a:gd name="adj2" fmla="val 20014"/>
            </a:avLst>
          </a:prstGeom>
          <a:solidFill>
            <a:schemeClr val="accent1"/>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ltLang="en-US" sz="2800" b="1">
              <a:solidFill>
                <a:srgbClr val="FF0000"/>
              </a:solidFill>
              <a:latin typeface="Times New Roman" panose="02020603050405020304" pitchFamily="18" charset="0"/>
              <a:cs typeface="Arial" panose="020B0604020202020204" pitchFamily="34" charset="0"/>
            </a:endParaRPr>
          </a:p>
          <a:p>
            <a:pPr algn="ctr"/>
            <a:endParaRPr lang="en-US" altLang="en-US" sz="2800" b="1">
              <a:solidFill>
                <a:srgbClr val="FF0000"/>
              </a:solidFill>
              <a:latin typeface="Times New Roman" panose="02020603050405020304" pitchFamily="18" charset="0"/>
              <a:cs typeface="Arial" panose="020B0604020202020204" pitchFamily="34" charset="0"/>
            </a:endParaRPr>
          </a:p>
        </p:txBody>
      </p:sp>
      <p:sp>
        <p:nvSpPr>
          <p:cNvPr id="5128" name="Line 4"/>
          <p:cNvSpPr>
            <a:spLocks noChangeShapeType="1"/>
          </p:cNvSpPr>
          <p:nvPr/>
        </p:nvSpPr>
        <p:spPr bwMode="auto">
          <a:xfrm flipH="1">
            <a:off x="719138" y="3427413"/>
            <a:ext cx="1752600" cy="198437"/>
          </a:xfrm>
          <a:prstGeom prst="line">
            <a:avLst/>
          </a:prstGeom>
          <a:noFill/>
          <a:ln w="28575">
            <a:solidFill>
              <a:srgbClr val="CC0066"/>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29" name="Line 5"/>
          <p:cNvSpPr>
            <a:spLocks noChangeShapeType="1"/>
          </p:cNvSpPr>
          <p:nvPr/>
        </p:nvSpPr>
        <p:spPr bwMode="auto">
          <a:xfrm flipH="1">
            <a:off x="1709738" y="4868863"/>
            <a:ext cx="1143000" cy="1066800"/>
          </a:xfrm>
          <a:prstGeom prst="line">
            <a:avLst/>
          </a:prstGeom>
          <a:noFill/>
          <a:ln w="28575">
            <a:solidFill>
              <a:srgbClr val="CC0066"/>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0" name="Line 6"/>
          <p:cNvSpPr>
            <a:spLocks noChangeShapeType="1"/>
          </p:cNvSpPr>
          <p:nvPr/>
        </p:nvSpPr>
        <p:spPr bwMode="auto">
          <a:xfrm>
            <a:off x="5607050" y="4992688"/>
            <a:ext cx="36513" cy="958850"/>
          </a:xfrm>
          <a:prstGeom prst="line">
            <a:avLst/>
          </a:prstGeom>
          <a:noFill/>
          <a:ln w="28575">
            <a:solidFill>
              <a:srgbClr val="CC0066"/>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1" name="Line 7"/>
          <p:cNvSpPr>
            <a:spLocks noChangeShapeType="1"/>
          </p:cNvSpPr>
          <p:nvPr/>
        </p:nvSpPr>
        <p:spPr bwMode="auto">
          <a:xfrm>
            <a:off x="7091363" y="2971800"/>
            <a:ext cx="1066800" cy="152400"/>
          </a:xfrm>
          <a:prstGeom prst="line">
            <a:avLst/>
          </a:prstGeom>
          <a:noFill/>
          <a:ln w="28575">
            <a:solidFill>
              <a:srgbClr val="CC0066"/>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2" name="Line 8"/>
          <p:cNvSpPr>
            <a:spLocks noChangeShapeType="1"/>
          </p:cNvSpPr>
          <p:nvPr/>
        </p:nvSpPr>
        <p:spPr bwMode="auto">
          <a:xfrm flipH="1" flipV="1">
            <a:off x="3695700" y="1827213"/>
            <a:ext cx="76200" cy="914400"/>
          </a:xfrm>
          <a:prstGeom prst="line">
            <a:avLst/>
          </a:prstGeom>
          <a:noFill/>
          <a:ln w="28575">
            <a:solidFill>
              <a:srgbClr val="CC0066"/>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3" name="Line 9"/>
          <p:cNvSpPr>
            <a:spLocks noChangeShapeType="1"/>
          </p:cNvSpPr>
          <p:nvPr/>
        </p:nvSpPr>
        <p:spPr bwMode="auto">
          <a:xfrm flipH="1" flipV="1">
            <a:off x="1595438" y="1954213"/>
            <a:ext cx="1371600" cy="838200"/>
          </a:xfrm>
          <a:prstGeom prst="line">
            <a:avLst/>
          </a:prstGeom>
          <a:noFill/>
          <a:ln w="28575">
            <a:solidFill>
              <a:srgbClr val="CC0066"/>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4" name="Line 10"/>
          <p:cNvSpPr>
            <a:spLocks noChangeShapeType="1"/>
          </p:cNvSpPr>
          <p:nvPr/>
        </p:nvSpPr>
        <p:spPr bwMode="auto">
          <a:xfrm flipV="1">
            <a:off x="6221413" y="1597025"/>
            <a:ext cx="838200" cy="838200"/>
          </a:xfrm>
          <a:prstGeom prst="line">
            <a:avLst/>
          </a:prstGeom>
          <a:noFill/>
          <a:ln w="28575">
            <a:solidFill>
              <a:srgbClr val="CC0066"/>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5" name="Line 19"/>
          <p:cNvSpPr>
            <a:spLocks noChangeShapeType="1"/>
          </p:cNvSpPr>
          <p:nvPr/>
        </p:nvSpPr>
        <p:spPr bwMode="auto">
          <a:xfrm>
            <a:off x="7243763" y="4183063"/>
            <a:ext cx="914400" cy="685800"/>
          </a:xfrm>
          <a:prstGeom prst="line">
            <a:avLst/>
          </a:prstGeom>
          <a:noFill/>
          <a:ln w="28575">
            <a:solidFill>
              <a:srgbClr val="CC0066"/>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36" name="Line 21"/>
          <p:cNvSpPr>
            <a:spLocks noChangeShapeType="1"/>
          </p:cNvSpPr>
          <p:nvPr/>
        </p:nvSpPr>
        <p:spPr bwMode="auto">
          <a:xfrm flipV="1">
            <a:off x="4770438" y="1747838"/>
            <a:ext cx="228600" cy="914400"/>
          </a:xfrm>
          <a:prstGeom prst="line">
            <a:avLst/>
          </a:prstGeom>
          <a:noFill/>
          <a:ln w="381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TextBox 3"/>
          <p:cNvSpPr txBox="1">
            <a:spLocks noChangeArrowheads="1"/>
          </p:cNvSpPr>
          <p:nvPr/>
        </p:nvSpPr>
        <p:spPr bwMode="auto">
          <a:xfrm>
            <a:off x="2609850" y="3374974"/>
            <a:ext cx="44497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4800" b="1" dirty="0">
                <a:solidFill>
                  <a:srgbClr val="C00000"/>
                </a:solidFill>
              </a:rPr>
              <a:t>Brainstorming</a:t>
            </a:r>
            <a:endParaRPr lang="en-US" sz="4800" b="1" dirty="0">
              <a:solidFill>
                <a:srgbClr val="C00000"/>
              </a:solidFill>
            </a:endParaRPr>
          </a:p>
        </p:txBody>
      </p:sp>
      <p:sp>
        <p:nvSpPr>
          <p:cNvPr id="26" name="Rectangle 25"/>
          <p:cNvSpPr/>
          <p:nvPr/>
        </p:nvSpPr>
        <p:spPr>
          <a:xfrm>
            <a:off x="2519363" y="3204232"/>
            <a:ext cx="4402138" cy="1015663"/>
          </a:xfrm>
          <a:prstGeom prst="rect">
            <a:avLst/>
          </a:prstGeom>
          <a:noFill/>
          <a:ln w="9525">
            <a:noFill/>
            <a:miter lim="800000"/>
          </a:ln>
          <a:effectLst/>
        </p:spPr>
        <p:txBody>
          <a:bodyPr vert="horz" wrap="square" lIns="91440" tIns="45720" rIns="91440" bIns="45720" numCol="1" anchor="ctr" anchorCtr="0" compatLnSpc="1">
            <a:spAutoFit/>
          </a:bodyPr>
          <a:lstStyle/>
          <a:p>
            <a:pPr algn="ctr"/>
            <a:r>
              <a:rPr lang="en-US" sz="6000" b="1" dirty="0">
                <a:solidFill>
                  <a:srgbClr val="002060"/>
                </a:solidFill>
              </a:rPr>
              <a:t>H</a:t>
            </a:r>
            <a:r>
              <a:rPr lang="en-US" sz="6000" b="1" dirty="0" smtClean="0">
                <a:solidFill>
                  <a:srgbClr val="002060"/>
                </a:solidFill>
              </a:rPr>
              <a:t>andicrafts</a:t>
            </a:r>
            <a:endParaRPr lang="en-US" sz="6000" b="1"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0884" y="533400"/>
            <a:ext cx="8858433" cy="523220"/>
          </a:xfrm>
          <a:prstGeom prst="rect">
            <a:avLst/>
          </a:prstGeom>
          <a:noFill/>
        </p:spPr>
        <p:txBody>
          <a:bodyPr wrap="square" rtlCol="0">
            <a:spAutoFit/>
          </a:bodyPr>
          <a:lstStyle/>
          <a:p>
            <a:r>
              <a:rPr lang="en-US" sz="2800" b="1" dirty="0" smtClean="0">
                <a:solidFill>
                  <a:srgbClr val="C00000"/>
                </a:solidFill>
              </a:rPr>
              <a:t>1. Which words are louder and clearer than the others?</a:t>
            </a:r>
            <a:endParaRPr lang="en-US" sz="2800" b="1" dirty="0">
              <a:solidFill>
                <a:srgbClr val="C00000"/>
              </a:solidFill>
            </a:endParaRPr>
          </a:p>
        </p:txBody>
      </p:sp>
      <p:sp>
        <p:nvSpPr>
          <p:cNvPr id="10" name="TextBox 9"/>
          <p:cNvSpPr txBox="1"/>
          <p:nvPr/>
        </p:nvSpPr>
        <p:spPr>
          <a:xfrm>
            <a:off x="180883" y="76200"/>
            <a:ext cx="8858434" cy="584775"/>
          </a:xfrm>
          <a:prstGeom prst="rect">
            <a:avLst/>
          </a:prstGeom>
          <a:noFill/>
        </p:spPr>
        <p:txBody>
          <a:bodyPr wrap="square" rtlCol="0">
            <a:spAutoFit/>
          </a:bodyPr>
          <a:lstStyle/>
          <a:p>
            <a:pPr algn="ctr"/>
            <a:r>
              <a:rPr lang="en-US" sz="3200" b="1" dirty="0" smtClean="0">
                <a:solidFill>
                  <a:srgbClr val="C00000"/>
                </a:solidFill>
              </a:rPr>
              <a:t>5a. Answerkey</a:t>
            </a:r>
            <a:endParaRPr lang="en-US" sz="3200" b="1" dirty="0">
              <a:solidFill>
                <a:srgbClr val="C00000"/>
              </a:solidFill>
            </a:endParaRPr>
          </a:p>
        </p:txBody>
      </p:sp>
      <p:sp>
        <p:nvSpPr>
          <p:cNvPr id="11" name="TextBox 10"/>
          <p:cNvSpPr txBox="1"/>
          <p:nvPr/>
        </p:nvSpPr>
        <p:spPr>
          <a:xfrm>
            <a:off x="180884" y="914400"/>
            <a:ext cx="8858433" cy="523220"/>
          </a:xfrm>
          <a:prstGeom prst="rect">
            <a:avLst/>
          </a:prstGeom>
          <a:noFill/>
        </p:spPr>
        <p:txBody>
          <a:bodyPr wrap="square" rtlCol="0">
            <a:spAutoFit/>
          </a:bodyPr>
          <a:lstStyle/>
          <a:p>
            <a:r>
              <a:rPr lang="en-US" sz="2800" b="1" dirty="0" smtClean="0">
                <a:solidFill>
                  <a:schemeClr val="tx2"/>
                </a:solidFill>
              </a:rPr>
              <a:t>1. craft, village, lie, river bank</a:t>
            </a:r>
            <a:endParaRPr lang="en-US" sz="2800" b="1" dirty="0">
              <a:solidFill>
                <a:schemeClr val="tx2"/>
              </a:solidFill>
            </a:endParaRPr>
          </a:p>
        </p:txBody>
      </p:sp>
      <p:sp>
        <p:nvSpPr>
          <p:cNvPr id="12" name="TextBox 11"/>
          <p:cNvSpPr txBox="1"/>
          <p:nvPr/>
        </p:nvSpPr>
        <p:spPr>
          <a:xfrm>
            <a:off x="180883" y="1295400"/>
            <a:ext cx="8858434" cy="523220"/>
          </a:xfrm>
          <a:prstGeom prst="rect">
            <a:avLst/>
          </a:prstGeom>
          <a:noFill/>
        </p:spPr>
        <p:txBody>
          <a:bodyPr wrap="square" rtlCol="0">
            <a:spAutoFit/>
          </a:bodyPr>
          <a:lstStyle>
            <a:defPPr>
              <a:defRPr lang="en-US"/>
            </a:defPPr>
            <a:lvl1pPr>
              <a:defRPr sz="2800" b="1"/>
            </a:lvl1pPr>
          </a:lstStyle>
          <a:p>
            <a:r>
              <a:rPr lang="en-US" dirty="0">
                <a:solidFill>
                  <a:schemeClr val="tx2"/>
                </a:solidFill>
              </a:rPr>
              <a:t>2. painting, embroidered</a:t>
            </a:r>
            <a:endParaRPr lang="en-US" dirty="0">
              <a:solidFill>
                <a:schemeClr val="tx2"/>
              </a:solidFill>
            </a:endParaRPr>
          </a:p>
        </p:txBody>
      </p:sp>
      <p:sp>
        <p:nvSpPr>
          <p:cNvPr id="13" name="TextBox 12"/>
          <p:cNvSpPr txBox="1"/>
          <p:nvPr/>
        </p:nvSpPr>
        <p:spPr>
          <a:xfrm>
            <a:off x="180884" y="1676400"/>
            <a:ext cx="6219916" cy="523220"/>
          </a:xfrm>
          <a:prstGeom prst="rect">
            <a:avLst/>
          </a:prstGeom>
          <a:noFill/>
        </p:spPr>
        <p:txBody>
          <a:bodyPr wrap="square" rtlCol="0">
            <a:spAutoFit/>
          </a:bodyPr>
          <a:lstStyle>
            <a:defPPr>
              <a:defRPr lang="en-US"/>
            </a:defPPr>
            <a:lvl1pPr>
              <a:defRPr sz="2800" b="1">
                <a:solidFill>
                  <a:schemeClr val="tx2"/>
                </a:solidFill>
              </a:defRPr>
            </a:lvl1pPr>
          </a:lstStyle>
          <a:p>
            <a:r>
              <a:rPr lang="en-US" dirty="0"/>
              <a:t>3. What, region, famous</a:t>
            </a:r>
            <a:endParaRPr lang="en-US" dirty="0"/>
          </a:p>
        </p:txBody>
      </p:sp>
      <p:sp>
        <p:nvSpPr>
          <p:cNvPr id="14" name="TextBox 13"/>
          <p:cNvSpPr txBox="1"/>
          <p:nvPr/>
        </p:nvSpPr>
        <p:spPr>
          <a:xfrm>
            <a:off x="180884" y="2057400"/>
            <a:ext cx="6753316" cy="523220"/>
          </a:xfrm>
          <a:prstGeom prst="rect">
            <a:avLst/>
          </a:prstGeom>
          <a:noFill/>
        </p:spPr>
        <p:txBody>
          <a:bodyPr wrap="square" rtlCol="0">
            <a:spAutoFit/>
          </a:bodyPr>
          <a:lstStyle>
            <a:defPPr>
              <a:defRPr lang="en-US"/>
            </a:defPPr>
            <a:lvl1pPr>
              <a:defRPr sz="2800" b="1">
                <a:solidFill>
                  <a:schemeClr val="tx2"/>
                </a:solidFill>
              </a:defRPr>
            </a:lvl1pPr>
          </a:lstStyle>
          <a:p>
            <a:r>
              <a:rPr lang="en-US" dirty="0"/>
              <a:t>4. drums, aren’t, made, village</a:t>
            </a:r>
            <a:endParaRPr lang="en-US" dirty="0"/>
          </a:p>
        </p:txBody>
      </p:sp>
      <p:sp>
        <p:nvSpPr>
          <p:cNvPr id="15" name="TextBox 14"/>
          <p:cNvSpPr txBox="1"/>
          <p:nvPr/>
        </p:nvSpPr>
        <p:spPr>
          <a:xfrm>
            <a:off x="180883" y="2448580"/>
            <a:ext cx="7134317" cy="523220"/>
          </a:xfrm>
          <a:prstGeom prst="rect">
            <a:avLst/>
          </a:prstGeom>
          <a:noFill/>
        </p:spPr>
        <p:txBody>
          <a:bodyPr wrap="square" rtlCol="0">
            <a:spAutoFit/>
          </a:bodyPr>
          <a:lstStyle>
            <a:defPPr>
              <a:defRPr lang="en-US"/>
            </a:defPPr>
            <a:lvl1pPr>
              <a:defRPr sz="2800" b="1">
                <a:solidFill>
                  <a:schemeClr val="tx2"/>
                </a:solidFill>
              </a:defRPr>
            </a:lvl1pPr>
          </a:lstStyle>
          <a:p>
            <a:r>
              <a:rPr lang="en-US" dirty="0"/>
              <a:t>5. famous, artisan, carved, table, beautifully</a:t>
            </a:r>
            <a:endParaRPr lang="en-US" dirty="0"/>
          </a:p>
        </p:txBody>
      </p:sp>
      <p:sp>
        <p:nvSpPr>
          <p:cNvPr id="16" name="TextBox 15"/>
          <p:cNvSpPr txBox="1"/>
          <p:nvPr/>
        </p:nvSpPr>
        <p:spPr>
          <a:xfrm>
            <a:off x="180884" y="2895600"/>
            <a:ext cx="8858433" cy="523220"/>
          </a:xfrm>
          <a:prstGeom prst="rect">
            <a:avLst/>
          </a:prstGeom>
          <a:noFill/>
        </p:spPr>
        <p:txBody>
          <a:bodyPr wrap="square" rtlCol="0">
            <a:spAutoFit/>
          </a:bodyPr>
          <a:lstStyle>
            <a:defPPr>
              <a:defRPr lang="en-US"/>
            </a:defPPr>
            <a:lvl1pPr>
              <a:defRPr sz="2800" b="1"/>
            </a:lvl1pPr>
          </a:lstStyle>
          <a:p>
            <a:r>
              <a:rPr lang="en-US" dirty="0">
                <a:solidFill>
                  <a:srgbClr val="C00000"/>
                </a:solidFill>
              </a:rPr>
              <a:t>2. What kinds of words are they?</a:t>
            </a:r>
            <a:endParaRPr lang="en-US" dirty="0">
              <a:solidFill>
                <a:srgbClr val="C00000"/>
              </a:solidFill>
            </a:endParaRPr>
          </a:p>
        </p:txBody>
      </p:sp>
      <p:sp>
        <p:nvSpPr>
          <p:cNvPr id="17" name="TextBox 16"/>
          <p:cNvSpPr txBox="1"/>
          <p:nvPr/>
        </p:nvSpPr>
        <p:spPr>
          <a:xfrm>
            <a:off x="180884" y="3276600"/>
            <a:ext cx="8858433" cy="954107"/>
          </a:xfrm>
          <a:prstGeom prst="rect">
            <a:avLst/>
          </a:prstGeom>
          <a:noFill/>
        </p:spPr>
        <p:txBody>
          <a:bodyPr wrap="square" rtlCol="0">
            <a:spAutoFit/>
          </a:bodyPr>
          <a:lstStyle>
            <a:defPPr>
              <a:defRPr lang="en-US"/>
            </a:defPPr>
            <a:lvl1pPr>
              <a:defRPr sz="2800" b="1">
                <a:solidFill>
                  <a:schemeClr val="tx2"/>
                </a:solidFill>
              </a:defRPr>
            </a:lvl1pPr>
          </a:lstStyle>
          <a:p>
            <a:pPr algn="just"/>
            <a:r>
              <a:rPr lang="en-US" dirty="0"/>
              <a:t>They are: nouns, verbs, </a:t>
            </a:r>
            <a:r>
              <a:rPr lang="en-US" dirty="0" smtClean="0"/>
              <a:t>adjective, adverbs, </a:t>
            </a:r>
            <a:r>
              <a:rPr lang="en-US" dirty="0"/>
              <a:t>wh-question words, and negative auxiliaries.</a:t>
            </a:r>
            <a:endParaRPr lang="en-US" dirty="0"/>
          </a:p>
        </p:txBody>
      </p:sp>
      <p:sp>
        <p:nvSpPr>
          <p:cNvPr id="18" name="TextBox 17"/>
          <p:cNvSpPr txBox="1"/>
          <p:nvPr/>
        </p:nvSpPr>
        <p:spPr>
          <a:xfrm>
            <a:off x="198089" y="4114800"/>
            <a:ext cx="8858434" cy="523220"/>
          </a:xfrm>
          <a:prstGeom prst="rect">
            <a:avLst/>
          </a:prstGeom>
          <a:noFill/>
        </p:spPr>
        <p:txBody>
          <a:bodyPr wrap="square" rtlCol="0">
            <a:spAutoFit/>
          </a:bodyPr>
          <a:lstStyle>
            <a:defPPr>
              <a:defRPr lang="en-US"/>
            </a:defPPr>
            <a:lvl1pPr>
              <a:defRPr sz="2800" b="1"/>
            </a:lvl1pPr>
          </a:lstStyle>
          <a:p>
            <a:r>
              <a:rPr lang="en-US" dirty="0">
                <a:solidFill>
                  <a:srgbClr val="C00000"/>
                </a:solidFill>
              </a:rPr>
              <a:t>3. Which words are not as loud and clear as the others</a:t>
            </a:r>
            <a:endParaRPr lang="en-US" dirty="0">
              <a:solidFill>
                <a:srgbClr val="C00000"/>
              </a:solidFill>
            </a:endParaRPr>
          </a:p>
        </p:txBody>
      </p:sp>
      <p:sp>
        <p:nvSpPr>
          <p:cNvPr id="19" name="TextBox 18"/>
          <p:cNvSpPr txBox="1"/>
          <p:nvPr/>
        </p:nvSpPr>
        <p:spPr>
          <a:xfrm>
            <a:off x="198089" y="4582180"/>
            <a:ext cx="5516911" cy="523220"/>
          </a:xfrm>
          <a:prstGeom prst="rect">
            <a:avLst/>
          </a:prstGeom>
          <a:noFill/>
        </p:spPr>
        <p:txBody>
          <a:bodyPr wrap="square" rtlCol="0">
            <a:spAutoFit/>
          </a:bodyPr>
          <a:lstStyle>
            <a:defPPr>
              <a:defRPr lang="en-US"/>
            </a:defPPr>
            <a:lvl1pPr>
              <a:defRPr sz="2800" b="1">
                <a:solidFill>
                  <a:schemeClr val="tx2"/>
                </a:solidFill>
              </a:defRPr>
            </a:lvl1pPr>
          </a:lstStyle>
          <a:p>
            <a:r>
              <a:rPr lang="en-US" dirty="0"/>
              <a:t>1. the, on, the</a:t>
            </a:r>
            <a:endParaRPr lang="en-US" dirty="0"/>
          </a:p>
        </p:txBody>
      </p:sp>
      <p:sp>
        <p:nvSpPr>
          <p:cNvPr id="20" name="TextBox 19"/>
          <p:cNvSpPr txBox="1"/>
          <p:nvPr/>
        </p:nvSpPr>
        <p:spPr>
          <a:xfrm>
            <a:off x="3322289" y="4572000"/>
            <a:ext cx="2316511" cy="523220"/>
          </a:xfrm>
          <a:prstGeom prst="rect">
            <a:avLst/>
          </a:prstGeom>
          <a:noFill/>
        </p:spPr>
        <p:txBody>
          <a:bodyPr wrap="square" rtlCol="0">
            <a:spAutoFit/>
          </a:bodyPr>
          <a:lstStyle>
            <a:defPPr>
              <a:defRPr lang="en-US"/>
            </a:defPPr>
            <a:lvl1pPr>
              <a:defRPr sz="2800" b="1">
                <a:solidFill>
                  <a:schemeClr val="tx2"/>
                </a:solidFill>
              </a:defRPr>
            </a:lvl1pPr>
          </a:lstStyle>
          <a:p>
            <a:r>
              <a:rPr lang="en-US" dirty="0"/>
              <a:t>2. this, is</a:t>
            </a:r>
            <a:endParaRPr lang="en-US" dirty="0"/>
          </a:p>
        </p:txBody>
      </p:sp>
      <p:sp>
        <p:nvSpPr>
          <p:cNvPr id="21" name="TextBox 20"/>
          <p:cNvSpPr txBox="1"/>
          <p:nvPr/>
        </p:nvSpPr>
        <p:spPr>
          <a:xfrm>
            <a:off x="5943600" y="4554792"/>
            <a:ext cx="2545111" cy="523220"/>
          </a:xfrm>
          <a:prstGeom prst="rect">
            <a:avLst/>
          </a:prstGeom>
          <a:noFill/>
        </p:spPr>
        <p:txBody>
          <a:bodyPr wrap="square" rtlCol="0">
            <a:spAutoFit/>
          </a:bodyPr>
          <a:lstStyle>
            <a:defPPr>
              <a:defRPr lang="en-US"/>
            </a:defPPr>
            <a:lvl1pPr>
              <a:defRPr sz="2800" b="1">
                <a:solidFill>
                  <a:schemeClr val="tx2"/>
                </a:solidFill>
              </a:defRPr>
            </a:lvl1pPr>
          </a:lstStyle>
          <a:p>
            <a:r>
              <a:rPr lang="en-US" dirty="0"/>
              <a:t>3. is, this, for</a:t>
            </a:r>
            <a:endParaRPr lang="en-US" dirty="0"/>
          </a:p>
        </p:txBody>
      </p:sp>
      <p:sp>
        <p:nvSpPr>
          <p:cNvPr id="22" name="TextBox 21"/>
          <p:cNvSpPr txBox="1"/>
          <p:nvPr/>
        </p:nvSpPr>
        <p:spPr>
          <a:xfrm>
            <a:off x="180883" y="5029200"/>
            <a:ext cx="2819400" cy="523220"/>
          </a:xfrm>
          <a:prstGeom prst="rect">
            <a:avLst/>
          </a:prstGeom>
          <a:noFill/>
        </p:spPr>
        <p:txBody>
          <a:bodyPr wrap="square" rtlCol="0">
            <a:spAutoFit/>
          </a:bodyPr>
          <a:lstStyle>
            <a:defPPr>
              <a:defRPr lang="en-US"/>
            </a:defPPr>
            <a:lvl1pPr>
              <a:defRPr sz="2800" b="1">
                <a:solidFill>
                  <a:schemeClr val="tx2"/>
                </a:solidFill>
              </a:defRPr>
            </a:lvl1pPr>
          </a:lstStyle>
          <a:p>
            <a:r>
              <a:rPr lang="en-US" dirty="0"/>
              <a:t>4. in, my</a:t>
            </a:r>
            <a:endParaRPr lang="en-US" dirty="0"/>
          </a:p>
        </p:txBody>
      </p:sp>
      <p:sp>
        <p:nvSpPr>
          <p:cNvPr id="23" name="TextBox 22"/>
          <p:cNvSpPr txBox="1"/>
          <p:nvPr/>
        </p:nvSpPr>
        <p:spPr>
          <a:xfrm>
            <a:off x="3322288" y="5011992"/>
            <a:ext cx="2312823" cy="523220"/>
          </a:xfrm>
          <a:prstGeom prst="rect">
            <a:avLst/>
          </a:prstGeom>
          <a:noFill/>
        </p:spPr>
        <p:txBody>
          <a:bodyPr wrap="square" rtlCol="0">
            <a:spAutoFit/>
          </a:bodyPr>
          <a:lstStyle>
            <a:defPPr>
              <a:defRPr lang="en-US"/>
            </a:defPPr>
            <a:lvl1pPr>
              <a:defRPr sz="2800" b="1">
                <a:solidFill>
                  <a:schemeClr val="tx2"/>
                </a:solidFill>
              </a:defRPr>
            </a:lvl1pPr>
          </a:lstStyle>
          <a:p>
            <a:r>
              <a:rPr lang="en-US" dirty="0"/>
              <a:t>5. a, this</a:t>
            </a:r>
            <a:endParaRPr lang="en-US" dirty="0"/>
          </a:p>
        </p:txBody>
      </p:sp>
      <p:sp>
        <p:nvSpPr>
          <p:cNvPr id="24" name="TextBox 23"/>
          <p:cNvSpPr txBox="1"/>
          <p:nvPr/>
        </p:nvSpPr>
        <p:spPr>
          <a:xfrm>
            <a:off x="180883" y="5410200"/>
            <a:ext cx="8858435" cy="523220"/>
          </a:xfrm>
          <a:prstGeom prst="rect">
            <a:avLst/>
          </a:prstGeom>
          <a:noFill/>
        </p:spPr>
        <p:txBody>
          <a:bodyPr wrap="square" rtlCol="0">
            <a:spAutoFit/>
          </a:bodyPr>
          <a:lstStyle>
            <a:defPPr>
              <a:defRPr lang="en-US"/>
            </a:defPPr>
            <a:lvl1pPr>
              <a:defRPr sz="2800" b="1"/>
            </a:lvl1pPr>
          </a:lstStyle>
          <a:p>
            <a:r>
              <a:rPr lang="en-US" dirty="0">
                <a:solidFill>
                  <a:srgbClr val="C00000"/>
                </a:solidFill>
              </a:rPr>
              <a:t>4. What kinds of words are they?</a:t>
            </a:r>
            <a:endParaRPr lang="en-US" dirty="0">
              <a:solidFill>
                <a:srgbClr val="C00000"/>
              </a:solidFill>
            </a:endParaRPr>
          </a:p>
        </p:txBody>
      </p:sp>
      <p:sp>
        <p:nvSpPr>
          <p:cNvPr id="25" name="TextBox 24"/>
          <p:cNvSpPr txBox="1"/>
          <p:nvPr/>
        </p:nvSpPr>
        <p:spPr>
          <a:xfrm>
            <a:off x="198089" y="5776452"/>
            <a:ext cx="8841228" cy="954107"/>
          </a:xfrm>
          <a:prstGeom prst="rect">
            <a:avLst/>
          </a:prstGeom>
          <a:noFill/>
        </p:spPr>
        <p:txBody>
          <a:bodyPr wrap="square" rtlCol="0">
            <a:spAutoFit/>
          </a:bodyPr>
          <a:lstStyle>
            <a:defPPr>
              <a:defRPr lang="en-US"/>
            </a:defPPr>
            <a:lvl1pPr>
              <a:defRPr sz="2800" b="1">
                <a:solidFill>
                  <a:schemeClr val="tx2"/>
                </a:solidFill>
              </a:defRPr>
            </a:lvl1pPr>
          </a:lstStyle>
          <a:p>
            <a:pPr algn="just"/>
            <a:r>
              <a:rPr lang="en-US" dirty="0"/>
              <a:t>They are: articles, prepositions, pronouns, and possessive adjectives.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25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11"/>
                                        </p:tgtEl>
                                        <p:attrNameLst>
                                          <p:attrName>ppt_y</p:attrName>
                                        </p:attrNameLst>
                                      </p:cBhvr>
                                      <p:tavLst>
                                        <p:tav tm="0">
                                          <p:val>
                                            <p:strVal val="#ppt_y"/>
                                          </p:val>
                                        </p:tav>
                                        <p:tav tm="100000">
                                          <p:val>
                                            <p:strVal val="#ppt_y"/>
                                          </p:val>
                                        </p:tav>
                                      </p:tavLst>
                                    </p:anim>
                                    <p:anim calcmode="lin" valueType="num">
                                      <p:cBhvr>
                                        <p:cTn id="9" dur="25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12"/>
                                        </p:tgtEl>
                                        <p:attrNameLst>
                                          <p:attrName>style.visibility</p:attrName>
                                        </p:attrNameLst>
                                      </p:cBhvr>
                                      <p:to>
                                        <p:strVal val="visible"/>
                                      </p:to>
                                    </p:set>
                                    <p:anim calcmode="lin" valueType="num">
                                      <p:cBhvr>
                                        <p:cTn id="16" dur="25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7" dur="250" fill="hold"/>
                                        <p:tgtEl>
                                          <p:spTgt spid="12"/>
                                        </p:tgtEl>
                                        <p:attrNameLst>
                                          <p:attrName>ppt_y</p:attrName>
                                        </p:attrNameLst>
                                      </p:cBhvr>
                                      <p:tavLst>
                                        <p:tav tm="0">
                                          <p:val>
                                            <p:strVal val="#ppt_y"/>
                                          </p:val>
                                        </p:tav>
                                        <p:tav tm="100000">
                                          <p:val>
                                            <p:strVal val="#ppt_y"/>
                                          </p:val>
                                        </p:tav>
                                      </p:tavLst>
                                    </p:anim>
                                    <p:anim calcmode="lin" valueType="num">
                                      <p:cBhvr>
                                        <p:cTn id="18" dur="25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9" dur="25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250" tmFilter="0,0; .5, 1; 1, 1"/>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13"/>
                                        </p:tgtEl>
                                        <p:attrNameLst>
                                          <p:attrName>style.visibility</p:attrName>
                                        </p:attrNameLst>
                                      </p:cBhvr>
                                      <p:to>
                                        <p:strVal val="visible"/>
                                      </p:to>
                                    </p:set>
                                    <p:anim calcmode="lin" valueType="num">
                                      <p:cBhvr>
                                        <p:cTn id="25" dur="25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26" dur="250" fill="hold"/>
                                        <p:tgtEl>
                                          <p:spTgt spid="13"/>
                                        </p:tgtEl>
                                        <p:attrNameLst>
                                          <p:attrName>ppt_y</p:attrName>
                                        </p:attrNameLst>
                                      </p:cBhvr>
                                      <p:tavLst>
                                        <p:tav tm="0">
                                          <p:val>
                                            <p:strVal val="#ppt_y"/>
                                          </p:val>
                                        </p:tav>
                                        <p:tav tm="100000">
                                          <p:val>
                                            <p:strVal val="#ppt_y"/>
                                          </p:val>
                                        </p:tav>
                                      </p:tavLst>
                                    </p:anim>
                                    <p:anim calcmode="lin" valueType="num">
                                      <p:cBhvr>
                                        <p:cTn id="27" dur="25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28" dur="25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29" dur="250" tmFilter="0,0; .5, 1; 1, 1"/>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lt">
                                    <p:tmPct val="10000"/>
                                  </p:iterate>
                                  <p:childTnLst>
                                    <p:set>
                                      <p:cBhvr>
                                        <p:cTn id="33" dur="1" fill="hold">
                                          <p:stCondLst>
                                            <p:cond delay="0"/>
                                          </p:stCondLst>
                                        </p:cTn>
                                        <p:tgtEl>
                                          <p:spTgt spid="14"/>
                                        </p:tgtEl>
                                        <p:attrNameLst>
                                          <p:attrName>style.visibility</p:attrName>
                                        </p:attrNameLst>
                                      </p:cBhvr>
                                      <p:to>
                                        <p:strVal val="visible"/>
                                      </p:to>
                                    </p:set>
                                    <p:anim calcmode="lin" valueType="num">
                                      <p:cBhvr>
                                        <p:cTn id="34" dur="25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35" dur="250" fill="hold"/>
                                        <p:tgtEl>
                                          <p:spTgt spid="14"/>
                                        </p:tgtEl>
                                        <p:attrNameLst>
                                          <p:attrName>ppt_y</p:attrName>
                                        </p:attrNameLst>
                                      </p:cBhvr>
                                      <p:tavLst>
                                        <p:tav tm="0">
                                          <p:val>
                                            <p:strVal val="#ppt_y"/>
                                          </p:val>
                                        </p:tav>
                                        <p:tav tm="100000">
                                          <p:val>
                                            <p:strVal val="#ppt_y"/>
                                          </p:val>
                                        </p:tav>
                                      </p:tavLst>
                                    </p:anim>
                                    <p:anim calcmode="lin" valueType="num">
                                      <p:cBhvr>
                                        <p:cTn id="36" dur="25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37" dur="25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38" dur="250" tmFilter="0,0; .5, 1; 1, 1"/>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41" presetClass="entr" presetSubtype="0" fill="hold" grpId="0" nodeType="clickEffect">
                                  <p:stCondLst>
                                    <p:cond delay="0"/>
                                  </p:stCondLst>
                                  <p:iterate type="lt">
                                    <p:tmPct val="10000"/>
                                  </p:iterate>
                                  <p:childTnLst>
                                    <p:set>
                                      <p:cBhvr>
                                        <p:cTn id="42" dur="1" fill="hold">
                                          <p:stCondLst>
                                            <p:cond delay="0"/>
                                          </p:stCondLst>
                                        </p:cTn>
                                        <p:tgtEl>
                                          <p:spTgt spid="15"/>
                                        </p:tgtEl>
                                        <p:attrNameLst>
                                          <p:attrName>style.visibility</p:attrName>
                                        </p:attrNameLst>
                                      </p:cBhvr>
                                      <p:to>
                                        <p:strVal val="visible"/>
                                      </p:to>
                                    </p:set>
                                    <p:anim calcmode="lin" valueType="num">
                                      <p:cBhvr>
                                        <p:cTn id="43" dur="25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44" dur="250" fill="hold"/>
                                        <p:tgtEl>
                                          <p:spTgt spid="15"/>
                                        </p:tgtEl>
                                        <p:attrNameLst>
                                          <p:attrName>ppt_y</p:attrName>
                                        </p:attrNameLst>
                                      </p:cBhvr>
                                      <p:tavLst>
                                        <p:tav tm="0">
                                          <p:val>
                                            <p:strVal val="#ppt_y"/>
                                          </p:val>
                                        </p:tav>
                                        <p:tav tm="100000">
                                          <p:val>
                                            <p:strVal val="#ppt_y"/>
                                          </p:val>
                                        </p:tav>
                                      </p:tavLst>
                                    </p:anim>
                                    <p:anim calcmode="lin" valueType="num">
                                      <p:cBhvr>
                                        <p:cTn id="45" dur="25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46" dur="25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47" dur="250" tmFilter="0,0; .5, 1; 1, 1"/>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grpId="0" nodeType="clickEffect">
                                  <p:stCondLst>
                                    <p:cond delay="0"/>
                                  </p:stCondLst>
                                  <p:iterate type="lt">
                                    <p:tmPct val="10000"/>
                                  </p:iterate>
                                  <p:childTnLst>
                                    <p:set>
                                      <p:cBhvr>
                                        <p:cTn id="51" dur="1" fill="hold">
                                          <p:stCondLst>
                                            <p:cond delay="0"/>
                                          </p:stCondLst>
                                        </p:cTn>
                                        <p:tgtEl>
                                          <p:spTgt spid="17"/>
                                        </p:tgtEl>
                                        <p:attrNameLst>
                                          <p:attrName>style.visibility</p:attrName>
                                        </p:attrNameLst>
                                      </p:cBhvr>
                                      <p:to>
                                        <p:strVal val="visible"/>
                                      </p:to>
                                    </p:set>
                                    <p:anim calcmode="lin" valueType="num">
                                      <p:cBhvr>
                                        <p:cTn id="52" dur="25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53" dur="250" fill="hold"/>
                                        <p:tgtEl>
                                          <p:spTgt spid="17"/>
                                        </p:tgtEl>
                                        <p:attrNameLst>
                                          <p:attrName>ppt_y</p:attrName>
                                        </p:attrNameLst>
                                      </p:cBhvr>
                                      <p:tavLst>
                                        <p:tav tm="0">
                                          <p:val>
                                            <p:strVal val="#ppt_y"/>
                                          </p:val>
                                        </p:tav>
                                        <p:tav tm="100000">
                                          <p:val>
                                            <p:strVal val="#ppt_y"/>
                                          </p:val>
                                        </p:tav>
                                      </p:tavLst>
                                    </p:anim>
                                    <p:anim calcmode="lin" valueType="num">
                                      <p:cBhvr>
                                        <p:cTn id="54" dur="25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55" dur="25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56" dur="250" tmFilter="0,0; .5, 1; 1, 1"/>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41" presetClass="entr" presetSubtype="0" fill="hold" grpId="0" nodeType="clickEffect">
                                  <p:stCondLst>
                                    <p:cond delay="0"/>
                                  </p:stCondLst>
                                  <p:iterate type="lt">
                                    <p:tmPct val="10000"/>
                                  </p:iterate>
                                  <p:childTnLst>
                                    <p:set>
                                      <p:cBhvr>
                                        <p:cTn id="60" dur="1" fill="hold">
                                          <p:stCondLst>
                                            <p:cond delay="0"/>
                                          </p:stCondLst>
                                        </p:cTn>
                                        <p:tgtEl>
                                          <p:spTgt spid="19"/>
                                        </p:tgtEl>
                                        <p:attrNameLst>
                                          <p:attrName>style.visibility</p:attrName>
                                        </p:attrNameLst>
                                      </p:cBhvr>
                                      <p:to>
                                        <p:strVal val="visible"/>
                                      </p:to>
                                    </p:set>
                                    <p:anim calcmode="lin" valueType="num">
                                      <p:cBhvr>
                                        <p:cTn id="61" dur="25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62" dur="250" fill="hold"/>
                                        <p:tgtEl>
                                          <p:spTgt spid="19"/>
                                        </p:tgtEl>
                                        <p:attrNameLst>
                                          <p:attrName>ppt_y</p:attrName>
                                        </p:attrNameLst>
                                      </p:cBhvr>
                                      <p:tavLst>
                                        <p:tav tm="0">
                                          <p:val>
                                            <p:strVal val="#ppt_y"/>
                                          </p:val>
                                        </p:tav>
                                        <p:tav tm="100000">
                                          <p:val>
                                            <p:strVal val="#ppt_y"/>
                                          </p:val>
                                        </p:tav>
                                      </p:tavLst>
                                    </p:anim>
                                    <p:anim calcmode="lin" valueType="num">
                                      <p:cBhvr>
                                        <p:cTn id="63" dur="25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64" dur="25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65" dur="250" tmFilter="0,0; .5, 1; 1, 1"/>
                                        <p:tgtEl>
                                          <p:spTgt spid="19"/>
                                        </p:tgtEl>
                                      </p:cBhvr>
                                    </p:animEffect>
                                  </p:childTnLst>
                                </p:cTn>
                              </p:par>
                            </p:childTnLst>
                          </p:cTn>
                        </p:par>
                      </p:childTnLst>
                    </p:cTn>
                  </p:par>
                  <p:par>
                    <p:cTn id="66" fill="hold">
                      <p:stCondLst>
                        <p:cond delay="indefinite"/>
                      </p:stCondLst>
                      <p:childTnLst>
                        <p:par>
                          <p:cTn id="67" fill="hold">
                            <p:stCondLst>
                              <p:cond delay="0"/>
                            </p:stCondLst>
                            <p:childTnLst>
                              <p:par>
                                <p:cTn id="68" presetID="41" presetClass="entr" presetSubtype="0" fill="hold" grpId="0" nodeType="clickEffect">
                                  <p:stCondLst>
                                    <p:cond delay="0"/>
                                  </p:stCondLst>
                                  <p:iterate type="lt">
                                    <p:tmPct val="10000"/>
                                  </p:iterate>
                                  <p:childTnLst>
                                    <p:set>
                                      <p:cBhvr>
                                        <p:cTn id="69" dur="1" fill="hold">
                                          <p:stCondLst>
                                            <p:cond delay="0"/>
                                          </p:stCondLst>
                                        </p:cTn>
                                        <p:tgtEl>
                                          <p:spTgt spid="20"/>
                                        </p:tgtEl>
                                        <p:attrNameLst>
                                          <p:attrName>style.visibility</p:attrName>
                                        </p:attrNameLst>
                                      </p:cBhvr>
                                      <p:to>
                                        <p:strVal val="visible"/>
                                      </p:to>
                                    </p:set>
                                    <p:anim calcmode="lin" valueType="num">
                                      <p:cBhvr>
                                        <p:cTn id="70" dur="25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71" dur="250" fill="hold"/>
                                        <p:tgtEl>
                                          <p:spTgt spid="20"/>
                                        </p:tgtEl>
                                        <p:attrNameLst>
                                          <p:attrName>ppt_y</p:attrName>
                                        </p:attrNameLst>
                                      </p:cBhvr>
                                      <p:tavLst>
                                        <p:tav tm="0">
                                          <p:val>
                                            <p:strVal val="#ppt_y"/>
                                          </p:val>
                                        </p:tav>
                                        <p:tav tm="100000">
                                          <p:val>
                                            <p:strVal val="#ppt_y"/>
                                          </p:val>
                                        </p:tav>
                                      </p:tavLst>
                                    </p:anim>
                                    <p:anim calcmode="lin" valueType="num">
                                      <p:cBhvr>
                                        <p:cTn id="72" dur="25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73" dur="25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74" dur="250" tmFilter="0,0; .5, 1; 1, 1"/>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41" presetClass="entr" presetSubtype="0" fill="hold" grpId="0" nodeType="clickEffect">
                                  <p:stCondLst>
                                    <p:cond delay="0"/>
                                  </p:stCondLst>
                                  <p:iterate type="lt">
                                    <p:tmPct val="10000"/>
                                  </p:iterate>
                                  <p:childTnLst>
                                    <p:set>
                                      <p:cBhvr>
                                        <p:cTn id="78" dur="1" fill="hold">
                                          <p:stCondLst>
                                            <p:cond delay="0"/>
                                          </p:stCondLst>
                                        </p:cTn>
                                        <p:tgtEl>
                                          <p:spTgt spid="21"/>
                                        </p:tgtEl>
                                        <p:attrNameLst>
                                          <p:attrName>style.visibility</p:attrName>
                                        </p:attrNameLst>
                                      </p:cBhvr>
                                      <p:to>
                                        <p:strVal val="visible"/>
                                      </p:to>
                                    </p:set>
                                    <p:anim calcmode="lin" valueType="num">
                                      <p:cBhvr>
                                        <p:cTn id="79" dur="25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80" dur="250" fill="hold"/>
                                        <p:tgtEl>
                                          <p:spTgt spid="21"/>
                                        </p:tgtEl>
                                        <p:attrNameLst>
                                          <p:attrName>ppt_y</p:attrName>
                                        </p:attrNameLst>
                                      </p:cBhvr>
                                      <p:tavLst>
                                        <p:tav tm="0">
                                          <p:val>
                                            <p:strVal val="#ppt_y"/>
                                          </p:val>
                                        </p:tav>
                                        <p:tav tm="100000">
                                          <p:val>
                                            <p:strVal val="#ppt_y"/>
                                          </p:val>
                                        </p:tav>
                                      </p:tavLst>
                                    </p:anim>
                                    <p:anim calcmode="lin" valueType="num">
                                      <p:cBhvr>
                                        <p:cTn id="81" dur="25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82" dur="25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83" dur="250" tmFilter="0,0; .5, 1; 1, 1"/>
                                        <p:tgtEl>
                                          <p:spTgt spid="21"/>
                                        </p:tgtEl>
                                      </p:cBhvr>
                                    </p:animEffect>
                                  </p:childTnLst>
                                </p:cTn>
                              </p:par>
                            </p:childTnLst>
                          </p:cTn>
                        </p:par>
                      </p:childTnLst>
                    </p:cTn>
                  </p:par>
                  <p:par>
                    <p:cTn id="84" fill="hold">
                      <p:stCondLst>
                        <p:cond delay="indefinite"/>
                      </p:stCondLst>
                      <p:childTnLst>
                        <p:par>
                          <p:cTn id="85" fill="hold">
                            <p:stCondLst>
                              <p:cond delay="0"/>
                            </p:stCondLst>
                            <p:childTnLst>
                              <p:par>
                                <p:cTn id="86" presetID="41" presetClass="entr" presetSubtype="0" fill="hold" grpId="0" nodeType="clickEffect">
                                  <p:stCondLst>
                                    <p:cond delay="0"/>
                                  </p:stCondLst>
                                  <p:iterate type="lt">
                                    <p:tmPct val="10000"/>
                                  </p:iterate>
                                  <p:childTnLst>
                                    <p:set>
                                      <p:cBhvr>
                                        <p:cTn id="87" dur="1" fill="hold">
                                          <p:stCondLst>
                                            <p:cond delay="0"/>
                                          </p:stCondLst>
                                        </p:cTn>
                                        <p:tgtEl>
                                          <p:spTgt spid="22"/>
                                        </p:tgtEl>
                                        <p:attrNameLst>
                                          <p:attrName>style.visibility</p:attrName>
                                        </p:attrNameLst>
                                      </p:cBhvr>
                                      <p:to>
                                        <p:strVal val="visible"/>
                                      </p:to>
                                    </p:set>
                                    <p:anim calcmode="lin" valueType="num">
                                      <p:cBhvr>
                                        <p:cTn id="88" dur="25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89" dur="250" fill="hold"/>
                                        <p:tgtEl>
                                          <p:spTgt spid="22"/>
                                        </p:tgtEl>
                                        <p:attrNameLst>
                                          <p:attrName>ppt_y</p:attrName>
                                        </p:attrNameLst>
                                      </p:cBhvr>
                                      <p:tavLst>
                                        <p:tav tm="0">
                                          <p:val>
                                            <p:strVal val="#ppt_y"/>
                                          </p:val>
                                        </p:tav>
                                        <p:tav tm="100000">
                                          <p:val>
                                            <p:strVal val="#ppt_y"/>
                                          </p:val>
                                        </p:tav>
                                      </p:tavLst>
                                    </p:anim>
                                    <p:anim calcmode="lin" valueType="num">
                                      <p:cBhvr>
                                        <p:cTn id="90" dur="25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91" dur="25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92" dur="250" tmFilter="0,0; .5, 1; 1, 1"/>
                                        <p:tgtEl>
                                          <p:spTgt spid="22"/>
                                        </p:tgtEl>
                                      </p:cBhvr>
                                    </p:animEffect>
                                  </p:childTnLst>
                                </p:cTn>
                              </p:par>
                            </p:childTnLst>
                          </p:cTn>
                        </p:par>
                      </p:childTnLst>
                    </p:cTn>
                  </p:par>
                  <p:par>
                    <p:cTn id="93" fill="hold">
                      <p:stCondLst>
                        <p:cond delay="indefinite"/>
                      </p:stCondLst>
                      <p:childTnLst>
                        <p:par>
                          <p:cTn id="94" fill="hold">
                            <p:stCondLst>
                              <p:cond delay="0"/>
                            </p:stCondLst>
                            <p:childTnLst>
                              <p:par>
                                <p:cTn id="95" presetID="41" presetClass="entr" presetSubtype="0" fill="hold" grpId="0" nodeType="clickEffect">
                                  <p:stCondLst>
                                    <p:cond delay="0"/>
                                  </p:stCondLst>
                                  <p:iterate type="lt">
                                    <p:tmPct val="10000"/>
                                  </p:iterate>
                                  <p:childTnLst>
                                    <p:set>
                                      <p:cBhvr>
                                        <p:cTn id="96" dur="1" fill="hold">
                                          <p:stCondLst>
                                            <p:cond delay="0"/>
                                          </p:stCondLst>
                                        </p:cTn>
                                        <p:tgtEl>
                                          <p:spTgt spid="23"/>
                                        </p:tgtEl>
                                        <p:attrNameLst>
                                          <p:attrName>style.visibility</p:attrName>
                                        </p:attrNameLst>
                                      </p:cBhvr>
                                      <p:to>
                                        <p:strVal val="visible"/>
                                      </p:to>
                                    </p:set>
                                    <p:anim calcmode="lin" valueType="num">
                                      <p:cBhvr>
                                        <p:cTn id="97" dur="250" fill="hold"/>
                                        <p:tgtEl>
                                          <p:spTgt spid="23"/>
                                        </p:tgtEl>
                                        <p:attrNameLst>
                                          <p:attrName>ppt_x</p:attrName>
                                        </p:attrNameLst>
                                      </p:cBhvr>
                                      <p:tavLst>
                                        <p:tav tm="0">
                                          <p:val>
                                            <p:strVal val="#ppt_x"/>
                                          </p:val>
                                        </p:tav>
                                        <p:tav tm="50000">
                                          <p:val>
                                            <p:strVal val="#ppt_x+.1"/>
                                          </p:val>
                                        </p:tav>
                                        <p:tav tm="100000">
                                          <p:val>
                                            <p:strVal val="#ppt_x"/>
                                          </p:val>
                                        </p:tav>
                                      </p:tavLst>
                                    </p:anim>
                                    <p:anim calcmode="lin" valueType="num">
                                      <p:cBhvr>
                                        <p:cTn id="98" dur="250" fill="hold"/>
                                        <p:tgtEl>
                                          <p:spTgt spid="23"/>
                                        </p:tgtEl>
                                        <p:attrNameLst>
                                          <p:attrName>ppt_y</p:attrName>
                                        </p:attrNameLst>
                                      </p:cBhvr>
                                      <p:tavLst>
                                        <p:tav tm="0">
                                          <p:val>
                                            <p:strVal val="#ppt_y"/>
                                          </p:val>
                                        </p:tav>
                                        <p:tav tm="100000">
                                          <p:val>
                                            <p:strVal val="#ppt_y"/>
                                          </p:val>
                                        </p:tav>
                                      </p:tavLst>
                                    </p:anim>
                                    <p:anim calcmode="lin" valueType="num">
                                      <p:cBhvr>
                                        <p:cTn id="99" dur="250" fill="hold"/>
                                        <p:tgtEl>
                                          <p:spTgt spid="23"/>
                                        </p:tgtEl>
                                        <p:attrNameLst>
                                          <p:attrName>ppt_h</p:attrName>
                                        </p:attrNameLst>
                                      </p:cBhvr>
                                      <p:tavLst>
                                        <p:tav tm="0">
                                          <p:val>
                                            <p:strVal val="#ppt_h/10"/>
                                          </p:val>
                                        </p:tav>
                                        <p:tav tm="50000">
                                          <p:val>
                                            <p:strVal val="#ppt_h+.01"/>
                                          </p:val>
                                        </p:tav>
                                        <p:tav tm="100000">
                                          <p:val>
                                            <p:strVal val="#ppt_h"/>
                                          </p:val>
                                        </p:tav>
                                      </p:tavLst>
                                    </p:anim>
                                    <p:anim calcmode="lin" valueType="num">
                                      <p:cBhvr>
                                        <p:cTn id="100" dur="250" fill="hold"/>
                                        <p:tgtEl>
                                          <p:spTgt spid="23"/>
                                        </p:tgtEl>
                                        <p:attrNameLst>
                                          <p:attrName>ppt_w</p:attrName>
                                        </p:attrNameLst>
                                      </p:cBhvr>
                                      <p:tavLst>
                                        <p:tav tm="0">
                                          <p:val>
                                            <p:strVal val="#ppt_w/10"/>
                                          </p:val>
                                        </p:tav>
                                        <p:tav tm="50000">
                                          <p:val>
                                            <p:strVal val="#ppt_w+.01"/>
                                          </p:val>
                                        </p:tav>
                                        <p:tav tm="100000">
                                          <p:val>
                                            <p:strVal val="#ppt_w"/>
                                          </p:val>
                                        </p:tav>
                                      </p:tavLst>
                                    </p:anim>
                                    <p:animEffect transition="in" filter="fade">
                                      <p:cBhvr>
                                        <p:cTn id="101" dur="250" tmFilter="0,0; .5, 1; 1, 1"/>
                                        <p:tgtEl>
                                          <p:spTgt spid="23"/>
                                        </p:tgtEl>
                                      </p:cBhvr>
                                    </p:animEffect>
                                  </p:childTnLst>
                                </p:cTn>
                              </p:par>
                            </p:childTnLst>
                          </p:cTn>
                        </p:par>
                      </p:childTnLst>
                    </p:cTn>
                  </p:par>
                  <p:par>
                    <p:cTn id="102" fill="hold">
                      <p:stCondLst>
                        <p:cond delay="indefinite"/>
                      </p:stCondLst>
                      <p:childTnLst>
                        <p:par>
                          <p:cTn id="103" fill="hold">
                            <p:stCondLst>
                              <p:cond delay="0"/>
                            </p:stCondLst>
                            <p:childTnLst>
                              <p:par>
                                <p:cTn id="104" presetID="41" presetClass="entr" presetSubtype="0" fill="hold" grpId="0" nodeType="clickEffect">
                                  <p:stCondLst>
                                    <p:cond delay="0"/>
                                  </p:stCondLst>
                                  <p:iterate type="lt">
                                    <p:tmPct val="10000"/>
                                  </p:iterate>
                                  <p:childTnLst>
                                    <p:set>
                                      <p:cBhvr>
                                        <p:cTn id="105" dur="1" fill="hold">
                                          <p:stCondLst>
                                            <p:cond delay="0"/>
                                          </p:stCondLst>
                                        </p:cTn>
                                        <p:tgtEl>
                                          <p:spTgt spid="25"/>
                                        </p:tgtEl>
                                        <p:attrNameLst>
                                          <p:attrName>style.visibility</p:attrName>
                                        </p:attrNameLst>
                                      </p:cBhvr>
                                      <p:to>
                                        <p:strVal val="visible"/>
                                      </p:to>
                                    </p:set>
                                    <p:anim calcmode="lin" valueType="num">
                                      <p:cBhvr>
                                        <p:cTn id="106" dur="25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07" dur="250" fill="hold"/>
                                        <p:tgtEl>
                                          <p:spTgt spid="25"/>
                                        </p:tgtEl>
                                        <p:attrNameLst>
                                          <p:attrName>ppt_y</p:attrName>
                                        </p:attrNameLst>
                                      </p:cBhvr>
                                      <p:tavLst>
                                        <p:tav tm="0">
                                          <p:val>
                                            <p:strVal val="#ppt_y"/>
                                          </p:val>
                                        </p:tav>
                                        <p:tav tm="100000">
                                          <p:val>
                                            <p:strVal val="#ppt_y"/>
                                          </p:val>
                                        </p:tav>
                                      </p:tavLst>
                                    </p:anim>
                                    <p:anim calcmode="lin" valueType="num">
                                      <p:cBhvr>
                                        <p:cTn id="108" dur="25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09" dur="25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10" dur="250" tmFilter="0,0; .5, 1; 1, 1"/>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7" grpId="0"/>
      <p:bldP spid="19" grpId="0"/>
      <p:bldP spid="20" grpId="0"/>
      <p:bldP spid="21" grpId="0"/>
      <p:bldP spid="22" grpId="0"/>
      <p:bldP spid="23"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bwMode="auto">
          <a:xfrm>
            <a:off x="0" y="0"/>
            <a:ext cx="9144000" cy="6858000"/>
            <a:chOff x="0" y="0"/>
            <a:chExt cx="5760" cy="4320"/>
          </a:xfrm>
        </p:grpSpPr>
        <p:pic>
          <p:nvPicPr>
            <p:cNvPr id="5" name="Picture 5" descr="22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3560" y="1389"/>
              <a:ext cx="1815" cy="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ltLang="en-US"/>
            </a:p>
          </p:txBody>
        </p:sp>
        <p:sp>
          <p:nvSpPr>
            <p:cNvPr id="7" name="Rectangle 7"/>
            <p:cNvSpPr>
              <a:spLocks noChangeArrowheads="1"/>
            </p:cNvSpPr>
            <p:nvPr/>
          </p:nvSpPr>
          <p:spPr bwMode="auto">
            <a:xfrm>
              <a:off x="4604" y="3067"/>
              <a:ext cx="893" cy="57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altLang="en-US"/>
            </a:p>
          </p:txBody>
        </p:sp>
      </p:grpSp>
      <p:grpSp>
        <p:nvGrpSpPr>
          <p:cNvPr id="8" name="Group 8"/>
          <p:cNvGrpSpPr/>
          <p:nvPr/>
        </p:nvGrpSpPr>
        <p:grpSpPr bwMode="auto">
          <a:xfrm>
            <a:off x="0" y="0"/>
            <a:ext cx="9220200" cy="6858000"/>
            <a:chOff x="0" y="0"/>
            <a:chExt cx="5760" cy="4333"/>
          </a:xfrm>
        </p:grpSpPr>
        <p:pic>
          <p:nvPicPr>
            <p:cNvPr id="9" name="Picture 9" descr="N3"/>
            <p:cNvPicPr>
              <a:picLocks noChangeAspect="1" noChangeArrowheads="1"/>
            </p:cNvPicPr>
            <p:nvPr/>
          </p:nvPicPr>
          <p:blipFill>
            <a:blip r:embed="rId2"/>
            <a:srcRect/>
            <a:stretch>
              <a:fillRect/>
            </a:stretch>
          </p:blipFill>
          <p:spPr bwMode="auto">
            <a:xfrm flipV="1">
              <a:off x="0" y="4214"/>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N3"/>
            <p:cNvPicPr>
              <a:picLocks noChangeAspect="1" noChangeArrowheads="1"/>
            </p:cNvPicPr>
            <p:nvPr/>
          </p:nvPicPr>
          <p:blipFill>
            <a:blip r:embed="rId2"/>
            <a:srcRect/>
            <a:stretch>
              <a:fillRect/>
            </a:stretch>
          </p:blipFill>
          <p:spPr bwMode="auto">
            <a:xfrm rot="5400000" flipH="1" flipV="1">
              <a:off x="3562" y="2109"/>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N3"/>
            <p:cNvPicPr>
              <a:picLocks noChangeAspect="1" noChangeArrowheads="1"/>
            </p:cNvPicPr>
            <p:nvPr/>
          </p:nvPicPr>
          <p:blipFill>
            <a:blip r:embed="rId2"/>
            <a:srcRect/>
            <a:stretch>
              <a:fillRect/>
            </a:stretch>
          </p:blipFill>
          <p:spPr bwMode="auto">
            <a:xfrm rot="5400000" flipH="1" flipV="1">
              <a:off x="-2085" y="2122"/>
              <a:ext cx="4283"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N3"/>
            <p:cNvPicPr>
              <a:picLocks noChangeAspect="1" noChangeArrowheads="1"/>
            </p:cNvPicPr>
            <p:nvPr/>
          </p:nvPicPr>
          <p:blipFill>
            <a:blip r:embed="rId2"/>
            <a:srcRect/>
            <a:stretch>
              <a:fillRect/>
            </a:stretch>
          </p:blipFill>
          <p:spPr bwMode="auto">
            <a:xfrm flipV="1">
              <a:off x="0" y="0"/>
              <a:ext cx="5747"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itle 1"/>
          <p:cNvSpPr txBox="1"/>
          <p:nvPr/>
        </p:nvSpPr>
        <p:spPr bwMode="auto">
          <a:xfrm>
            <a:off x="0" y="7620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3600" b="1" dirty="0" smtClean="0">
                <a:solidFill>
                  <a:schemeClr val="bg1"/>
                </a:solidFill>
              </a:rPr>
              <a:t>Remember</a:t>
            </a:r>
            <a:endParaRPr lang="en-GB" altLang="en-US" sz="4000" dirty="0">
              <a:solidFill>
                <a:schemeClr val="bg1"/>
              </a:solidFill>
            </a:endParaRPr>
          </a:p>
          <a:p>
            <a:pPr algn="ctr" eaLnBrk="1" hangingPunct="1"/>
            <a:endParaRPr lang="en-GB" altLang="en-US" sz="3600" b="1" dirty="0">
              <a:solidFill>
                <a:schemeClr val="bg1"/>
              </a:solidFill>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452" y="1600200"/>
            <a:ext cx="8382000" cy="48006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80883" y="76200"/>
            <a:ext cx="8858434" cy="584775"/>
          </a:xfrm>
          <a:prstGeom prst="rect">
            <a:avLst/>
          </a:prstGeom>
          <a:noFill/>
        </p:spPr>
        <p:txBody>
          <a:bodyPr wrap="square" rtlCol="0">
            <a:spAutoFit/>
          </a:bodyPr>
          <a:lstStyle/>
          <a:p>
            <a:pPr algn="ctr"/>
            <a:r>
              <a:rPr lang="en-US" sz="3200" b="1" dirty="0">
                <a:solidFill>
                  <a:srgbClr val="C00000"/>
                </a:solidFill>
              </a:rPr>
              <a:t>6</a:t>
            </a:r>
            <a:r>
              <a:rPr lang="en-US" sz="3200" b="1" dirty="0" smtClean="0">
                <a:solidFill>
                  <a:srgbClr val="C00000"/>
                </a:solidFill>
              </a:rPr>
              <a:t>. Underline the content word in the sentences.</a:t>
            </a:r>
            <a:endParaRPr lang="en-US" sz="3200" b="1" dirty="0">
              <a:solidFill>
                <a:srgbClr val="C00000"/>
              </a:solidFill>
            </a:endParaRPr>
          </a:p>
        </p:txBody>
      </p:sp>
      <p:sp>
        <p:nvSpPr>
          <p:cNvPr id="10" name="TextBox 9"/>
          <p:cNvSpPr txBox="1"/>
          <p:nvPr/>
        </p:nvSpPr>
        <p:spPr>
          <a:xfrm>
            <a:off x="180883" y="660975"/>
            <a:ext cx="8858434" cy="1077218"/>
          </a:xfrm>
          <a:prstGeom prst="rect">
            <a:avLst/>
          </a:prstGeom>
          <a:noFill/>
        </p:spPr>
        <p:txBody>
          <a:bodyPr wrap="square" rtlCol="0">
            <a:spAutoFit/>
          </a:bodyPr>
          <a:lstStyle/>
          <a:p>
            <a:r>
              <a:rPr lang="en-US" sz="3200" b="1" dirty="0" smtClean="0">
                <a:solidFill>
                  <a:srgbClr val="002060"/>
                </a:solidFill>
              </a:rPr>
              <a:t>1. The Arts Museum is a popular place of interest in my city.</a:t>
            </a:r>
            <a:endParaRPr lang="en-US" sz="3200" b="1" dirty="0">
              <a:solidFill>
                <a:srgbClr val="002060"/>
              </a:solidFill>
            </a:endParaRPr>
          </a:p>
        </p:txBody>
      </p:sp>
      <p:sp>
        <p:nvSpPr>
          <p:cNvPr id="11" name="TextBox 10"/>
          <p:cNvSpPr txBox="1"/>
          <p:nvPr/>
        </p:nvSpPr>
        <p:spPr>
          <a:xfrm>
            <a:off x="180883" y="2158425"/>
            <a:ext cx="8858434" cy="584775"/>
          </a:xfrm>
          <a:prstGeom prst="rect">
            <a:avLst/>
          </a:prstGeom>
          <a:noFill/>
        </p:spPr>
        <p:txBody>
          <a:bodyPr wrap="square" rtlCol="0">
            <a:spAutoFit/>
          </a:bodyPr>
          <a:lstStyle>
            <a:defPPr>
              <a:defRPr lang="en-US"/>
            </a:defPPr>
            <a:lvl1pPr>
              <a:defRPr sz="2800" b="1">
                <a:solidFill>
                  <a:srgbClr val="002060"/>
                </a:solidFill>
              </a:defRPr>
            </a:lvl1pPr>
          </a:lstStyle>
          <a:p>
            <a:r>
              <a:rPr lang="en-US" sz="3200" dirty="0"/>
              <a:t>2. This cinema attracts lots of youngsters.</a:t>
            </a:r>
            <a:endParaRPr lang="en-US" sz="3200" dirty="0"/>
          </a:p>
        </p:txBody>
      </p:sp>
      <p:sp>
        <p:nvSpPr>
          <p:cNvPr id="12" name="TextBox 11"/>
          <p:cNvSpPr txBox="1"/>
          <p:nvPr/>
        </p:nvSpPr>
        <p:spPr>
          <a:xfrm>
            <a:off x="180883" y="3301425"/>
            <a:ext cx="8858434" cy="584775"/>
          </a:xfrm>
          <a:prstGeom prst="rect">
            <a:avLst/>
          </a:prstGeom>
          <a:noFill/>
        </p:spPr>
        <p:txBody>
          <a:bodyPr wrap="square" rtlCol="0">
            <a:spAutoFit/>
          </a:bodyPr>
          <a:lstStyle>
            <a:defPPr>
              <a:defRPr lang="en-US"/>
            </a:defPPr>
            <a:lvl1pPr>
              <a:defRPr sz="2800" b="1">
                <a:solidFill>
                  <a:srgbClr val="002060"/>
                </a:solidFill>
              </a:defRPr>
            </a:lvl1pPr>
          </a:lstStyle>
          <a:p>
            <a:r>
              <a:rPr lang="en-US" sz="3200" dirty="0"/>
              <a:t>3. The artisans mould clay to make traditional pots.</a:t>
            </a:r>
            <a:endParaRPr lang="en-US" sz="3200" dirty="0"/>
          </a:p>
        </p:txBody>
      </p:sp>
      <p:sp>
        <p:nvSpPr>
          <p:cNvPr id="13" name="TextBox 12"/>
          <p:cNvSpPr txBox="1"/>
          <p:nvPr/>
        </p:nvSpPr>
        <p:spPr>
          <a:xfrm>
            <a:off x="180883" y="4444425"/>
            <a:ext cx="8858434" cy="584775"/>
          </a:xfrm>
          <a:prstGeom prst="rect">
            <a:avLst/>
          </a:prstGeom>
          <a:noFill/>
        </p:spPr>
        <p:txBody>
          <a:bodyPr wrap="square" rtlCol="0">
            <a:spAutoFit/>
          </a:bodyPr>
          <a:lstStyle>
            <a:defPPr>
              <a:defRPr lang="en-US"/>
            </a:defPPr>
            <a:lvl1pPr>
              <a:defRPr sz="2800" b="1">
                <a:solidFill>
                  <a:srgbClr val="002060"/>
                </a:solidFill>
              </a:defRPr>
            </a:lvl1pPr>
          </a:lstStyle>
          <a:p>
            <a:r>
              <a:rPr lang="en-US" sz="3200" dirty="0"/>
              <a:t>4. Where do you like going at weekend?</a:t>
            </a:r>
            <a:endParaRPr lang="en-US" sz="3200" dirty="0"/>
          </a:p>
        </p:txBody>
      </p:sp>
      <p:sp>
        <p:nvSpPr>
          <p:cNvPr id="14" name="TextBox 13"/>
          <p:cNvSpPr txBox="1"/>
          <p:nvPr/>
        </p:nvSpPr>
        <p:spPr>
          <a:xfrm>
            <a:off x="180883" y="5511225"/>
            <a:ext cx="8858434" cy="584775"/>
          </a:xfrm>
          <a:prstGeom prst="rect">
            <a:avLst/>
          </a:prstGeom>
          <a:noFill/>
        </p:spPr>
        <p:txBody>
          <a:bodyPr wrap="square" rtlCol="0">
            <a:spAutoFit/>
          </a:bodyPr>
          <a:lstStyle>
            <a:defPPr>
              <a:defRPr lang="en-US"/>
            </a:defPPr>
            <a:lvl1pPr>
              <a:defRPr sz="2800" b="1">
                <a:solidFill>
                  <a:srgbClr val="002060"/>
                </a:solidFill>
              </a:defRPr>
            </a:lvl1pPr>
          </a:lstStyle>
          <a:p>
            <a:r>
              <a:rPr lang="en-US" sz="3200" dirty="0"/>
              <a:t>5. We shoudn’t destroy historical buildings.</a:t>
            </a:r>
            <a:endParaRPr lang="en-US" sz="3200" dirty="0"/>
          </a:p>
        </p:txBody>
      </p:sp>
      <p:cxnSp>
        <p:nvCxnSpPr>
          <p:cNvPr id="16" name="Straight Connector 15"/>
          <p:cNvCxnSpPr/>
          <p:nvPr/>
        </p:nvCxnSpPr>
        <p:spPr>
          <a:xfrm>
            <a:off x="1415844" y="1170088"/>
            <a:ext cx="2209800"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419600" y="1170088"/>
            <a:ext cx="2286000"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239000" y="1170088"/>
            <a:ext cx="1295400"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14400" y="1659192"/>
            <a:ext cx="501444"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430592" y="2637504"/>
            <a:ext cx="2622756"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260260" y="2652252"/>
            <a:ext cx="1905000"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386348" y="3795252"/>
            <a:ext cx="1326126"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830458" y="3795252"/>
            <a:ext cx="1068030"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053348" y="3795252"/>
            <a:ext cx="556752"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142276" y="3795252"/>
            <a:ext cx="981996"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271752" y="3795252"/>
            <a:ext cx="1673940"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3904" y="3795252"/>
            <a:ext cx="685800"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62000" y="4923504"/>
            <a:ext cx="990600"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183192" y="4938252"/>
            <a:ext cx="1485900"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5348748" y="4923504"/>
            <a:ext cx="1445340" cy="14748"/>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445340" y="6037008"/>
            <a:ext cx="2637504"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4331724" y="6037008"/>
            <a:ext cx="3059676" cy="0"/>
          </a:xfrm>
          <a:prstGeom prst="line">
            <a:avLst/>
          </a:prstGeom>
          <a:ln w="571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500"/>
                                        <p:tgtEl>
                                          <p:spTgt spid="16"/>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circle(in)">
                                      <p:cBhvr>
                                        <p:cTn id="11" dur="500"/>
                                        <p:tgtEl>
                                          <p:spTgt spid="18"/>
                                        </p:tgtEl>
                                      </p:cBhvr>
                                    </p:animEffect>
                                  </p:childTnLst>
                                </p:cTn>
                              </p:par>
                            </p:childTnLst>
                          </p:cTn>
                        </p:par>
                        <p:par>
                          <p:cTn id="12" fill="hold">
                            <p:stCondLst>
                              <p:cond delay="1000"/>
                            </p:stCondLst>
                            <p:childTnLst>
                              <p:par>
                                <p:cTn id="13" presetID="6" presetClass="entr" presetSubtype="16"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circle(in)">
                                      <p:cBhvr>
                                        <p:cTn id="15" dur="500"/>
                                        <p:tgtEl>
                                          <p:spTgt spid="20"/>
                                        </p:tgtEl>
                                      </p:cBhvr>
                                    </p:animEffect>
                                  </p:childTnLst>
                                </p:cTn>
                              </p:par>
                            </p:childTnLst>
                          </p:cTn>
                        </p:par>
                        <p:par>
                          <p:cTn id="16" fill="hold">
                            <p:stCondLst>
                              <p:cond delay="1500"/>
                            </p:stCondLst>
                            <p:childTnLst>
                              <p:par>
                                <p:cTn id="17" presetID="6" presetClass="entr" presetSubtype="16"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circle(in)">
                                      <p:cBhvr>
                                        <p:cTn id="24" dur="500"/>
                                        <p:tgtEl>
                                          <p:spTgt spid="24"/>
                                        </p:tgtEl>
                                      </p:cBhvr>
                                    </p:animEffect>
                                  </p:childTnLst>
                                </p:cTn>
                              </p:par>
                            </p:childTnLst>
                          </p:cTn>
                        </p:par>
                        <p:par>
                          <p:cTn id="25" fill="hold">
                            <p:stCondLst>
                              <p:cond delay="500"/>
                            </p:stCondLst>
                            <p:childTnLst>
                              <p:par>
                                <p:cTn id="26" presetID="6" presetClass="entr" presetSubtype="16"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circle(in)">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circle(in)">
                                      <p:cBhvr>
                                        <p:cTn id="33" dur="500"/>
                                        <p:tgtEl>
                                          <p:spTgt spid="28"/>
                                        </p:tgtEl>
                                      </p:cBhvr>
                                    </p:animEffect>
                                  </p:childTnLst>
                                </p:cTn>
                              </p:par>
                            </p:childTnLst>
                          </p:cTn>
                        </p:par>
                        <p:par>
                          <p:cTn id="34" fill="hold">
                            <p:stCondLst>
                              <p:cond delay="500"/>
                            </p:stCondLst>
                            <p:childTnLst>
                              <p:par>
                                <p:cTn id="35" presetID="6" presetClass="entr" presetSubtype="16" fill="hold"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circle(in)">
                                      <p:cBhvr>
                                        <p:cTn id="37" dur="500"/>
                                        <p:tgtEl>
                                          <p:spTgt spid="30"/>
                                        </p:tgtEl>
                                      </p:cBhvr>
                                    </p:animEffect>
                                  </p:childTnLst>
                                </p:cTn>
                              </p:par>
                            </p:childTnLst>
                          </p:cTn>
                        </p:par>
                        <p:par>
                          <p:cTn id="38" fill="hold">
                            <p:stCondLst>
                              <p:cond delay="1000"/>
                            </p:stCondLst>
                            <p:childTnLst>
                              <p:par>
                                <p:cTn id="39" presetID="6" presetClass="entr" presetSubtype="16"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circle(in)">
                                      <p:cBhvr>
                                        <p:cTn id="41" dur="500"/>
                                        <p:tgtEl>
                                          <p:spTgt spid="32"/>
                                        </p:tgtEl>
                                      </p:cBhvr>
                                    </p:animEffect>
                                  </p:childTnLst>
                                </p:cTn>
                              </p:par>
                            </p:childTnLst>
                          </p:cTn>
                        </p:par>
                        <p:par>
                          <p:cTn id="42" fill="hold">
                            <p:stCondLst>
                              <p:cond delay="1500"/>
                            </p:stCondLst>
                            <p:childTnLst>
                              <p:par>
                                <p:cTn id="43" presetID="6" presetClass="entr" presetSubtype="16" fill="hold" nodeType="after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circle(in)">
                                      <p:cBhvr>
                                        <p:cTn id="45" dur="500"/>
                                        <p:tgtEl>
                                          <p:spTgt spid="34"/>
                                        </p:tgtEl>
                                      </p:cBhvr>
                                    </p:animEffect>
                                  </p:childTnLst>
                                </p:cTn>
                              </p:par>
                            </p:childTnLst>
                          </p:cTn>
                        </p:par>
                        <p:par>
                          <p:cTn id="46" fill="hold">
                            <p:stCondLst>
                              <p:cond delay="2000"/>
                            </p:stCondLst>
                            <p:childTnLst>
                              <p:par>
                                <p:cTn id="47" presetID="6" presetClass="entr" presetSubtype="16" fill="hold" nodeType="after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circle(in)">
                                      <p:cBhvr>
                                        <p:cTn id="49" dur="500"/>
                                        <p:tgtEl>
                                          <p:spTgt spid="37"/>
                                        </p:tgtEl>
                                      </p:cBhvr>
                                    </p:animEffect>
                                  </p:childTnLst>
                                </p:cTn>
                              </p:par>
                            </p:childTnLst>
                          </p:cTn>
                        </p:par>
                        <p:par>
                          <p:cTn id="50" fill="hold">
                            <p:stCondLst>
                              <p:cond delay="2500"/>
                            </p:stCondLst>
                            <p:childTnLst>
                              <p:par>
                                <p:cTn id="51" presetID="6" presetClass="entr" presetSubtype="16" fill="hold" nodeType="after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circle(in)">
                                      <p:cBhvr>
                                        <p:cTn id="53" dur="500"/>
                                        <p:tgtEl>
                                          <p:spTgt spid="39"/>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nodeType="click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circle(in)">
                                      <p:cBhvr>
                                        <p:cTn id="58" dur="500"/>
                                        <p:tgtEl>
                                          <p:spTgt spid="41"/>
                                        </p:tgtEl>
                                      </p:cBhvr>
                                    </p:animEffect>
                                  </p:childTnLst>
                                </p:cTn>
                              </p:par>
                            </p:childTnLst>
                          </p:cTn>
                        </p:par>
                        <p:par>
                          <p:cTn id="59" fill="hold">
                            <p:stCondLst>
                              <p:cond delay="500"/>
                            </p:stCondLst>
                            <p:childTnLst>
                              <p:par>
                                <p:cTn id="60" presetID="6" presetClass="entr" presetSubtype="16" fill="hold" nodeType="after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circle(in)">
                                      <p:cBhvr>
                                        <p:cTn id="62" dur="500"/>
                                        <p:tgtEl>
                                          <p:spTgt spid="43"/>
                                        </p:tgtEl>
                                      </p:cBhvr>
                                    </p:animEffect>
                                  </p:childTnLst>
                                </p:cTn>
                              </p:par>
                            </p:childTnLst>
                          </p:cTn>
                        </p:par>
                        <p:par>
                          <p:cTn id="63" fill="hold">
                            <p:stCondLst>
                              <p:cond delay="1000"/>
                            </p:stCondLst>
                            <p:childTnLst>
                              <p:par>
                                <p:cTn id="64" presetID="6" presetClass="entr" presetSubtype="16" fill="hold" nodeType="after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circle(in)">
                                      <p:cBhvr>
                                        <p:cTn id="66" dur="500"/>
                                        <p:tgtEl>
                                          <p:spTgt spid="45"/>
                                        </p:tgtEl>
                                      </p:cBhvr>
                                    </p:animEffec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nodeType="clickEffect">
                                  <p:stCondLst>
                                    <p:cond delay="0"/>
                                  </p:stCondLst>
                                  <p:childTnLst>
                                    <p:set>
                                      <p:cBhvr>
                                        <p:cTn id="70" dur="1" fill="hold">
                                          <p:stCondLst>
                                            <p:cond delay="0"/>
                                          </p:stCondLst>
                                        </p:cTn>
                                        <p:tgtEl>
                                          <p:spTgt spid="47"/>
                                        </p:tgtEl>
                                        <p:attrNameLst>
                                          <p:attrName>style.visibility</p:attrName>
                                        </p:attrNameLst>
                                      </p:cBhvr>
                                      <p:to>
                                        <p:strVal val="visible"/>
                                      </p:to>
                                    </p:set>
                                    <p:animEffect transition="in" filter="circle(in)">
                                      <p:cBhvr>
                                        <p:cTn id="71" dur="500"/>
                                        <p:tgtEl>
                                          <p:spTgt spid="47"/>
                                        </p:tgtEl>
                                      </p:cBhvr>
                                    </p:animEffect>
                                  </p:childTnLst>
                                </p:cTn>
                              </p:par>
                            </p:childTnLst>
                          </p:cTn>
                        </p:par>
                        <p:par>
                          <p:cTn id="72" fill="hold">
                            <p:stCondLst>
                              <p:cond delay="500"/>
                            </p:stCondLst>
                            <p:childTnLst>
                              <p:par>
                                <p:cTn id="73" presetID="6" presetClass="entr" presetSubtype="16" fill="hold" nodeType="after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circle(in)">
                                      <p:cBhvr>
                                        <p:cTn id="7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1">
            <a:hlinkClick r:id="" action="ppaction://ole?verb=0"/>
          </p:cNvPr>
          <p:cNvGraphicFramePr>
            <a:graphicFrameLocks noChangeAspect="1"/>
          </p:cNvGraphicFramePr>
          <p:nvPr/>
        </p:nvGraphicFramePr>
        <p:xfrm>
          <a:off x="0" y="168275"/>
          <a:ext cx="9112250" cy="6759575"/>
        </p:xfrm>
        <a:graphic>
          <a:graphicData uri="http://schemas.openxmlformats.org/presentationml/2006/ole">
            <mc:AlternateContent xmlns:mc="http://schemas.openxmlformats.org/markup-compatibility/2006">
              <mc:Choice xmlns:v="urn:schemas-microsoft-com:vml" Requires="v">
                <p:oleObj spid="_x0000_s2052" name="Presentation" r:id="rId1" imgW="4215130" imgH="3161030" progId="PowerPoint.Show.12">
                  <p:embed/>
                </p:oleObj>
              </mc:Choice>
              <mc:Fallback>
                <p:oleObj name="Presentation" r:id="rId1" imgW="4215130" imgH="3161030" progId="PowerPoint.Show.12">
                  <p:embed/>
                  <p:pic>
                    <p:nvPicPr>
                      <p:cNvPr id="0" name="Picture 20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8275"/>
                        <a:ext cx="9112250"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411" name="TextBox 3"/>
          <p:cNvSpPr txBox="1">
            <a:spLocks noChangeArrowheads="1"/>
          </p:cNvSpPr>
          <p:nvPr/>
        </p:nvSpPr>
        <p:spPr bwMode="auto">
          <a:xfrm>
            <a:off x="0" y="5181600"/>
            <a:ext cx="9112250" cy="708025"/>
          </a:xfrm>
          <a:prstGeom prst="rect">
            <a:avLst/>
          </a:prstGeom>
          <a:solidFill>
            <a:srgbClr val="9966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pPr>
            <a:r>
              <a:rPr lang="en-US" sz="4000">
                <a:solidFill>
                  <a:srgbClr val="000000"/>
                </a:solidFill>
                <a:latin typeface=".VnTifani HeavyH" pitchFamily="34" charset="0"/>
              </a:rPr>
              <a:t>See you next time</a:t>
            </a:r>
            <a:endParaRPr lang="en-US" sz="4000">
              <a:solidFill>
                <a:srgbClr val="000000"/>
              </a:solidFill>
              <a:latin typeface=".VnTifani HeavyH" pitchFamily="34" charset="0"/>
            </a:endParaRPr>
          </a:p>
        </p:txBody>
      </p:sp>
      <p:sp>
        <p:nvSpPr>
          <p:cNvPr id="6" name="TextBox 5"/>
          <p:cNvSpPr txBox="1"/>
          <p:nvPr/>
        </p:nvSpPr>
        <p:spPr>
          <a:xfrm>
            <a:off x="152400" y="609600"/>
            <a:ext cx="7239000" cy="3231654"/>
          </a:xfrm>
          <a:prstGeom prst="rect">
            <a:avLst/>
          </a:prstGeom>
          <a:noFill/>
        </p:spPr>
        <p:txBody>
          <a:bodyPr wrap="square">
            <a:spAutoFit/>
          </a:bodyPr>
          <a:lstStyle/>
          <a:p>
            <a:pPr algn="ctr" eaLnBrk="0" fontAlgn="base" hangingPunct="0">
              <a:lnSpc>
                <a:spcPct val="150000"/>
              </a:lnSpc>
              <a:spcBef>
                <a:spcPct val="0"/>
              </a:spcBef>
              <a:spcAft>
                <a:spcPct val="0"/>
              </a:spcAft>
              <a:defRPr/>
            </a:pPr>
            <a:r>
              <a:rPr lang="en-US" sz="4000" b="1" u="sng" dirty="0">
                <a:solidFill>
                  <a:srgbClr val="996633"/>
                </a:solidFill>
              </a:rPr>
              <a:t>HOMEWORK</a:t>
            </a:r>
            <a:endParaRPr lang="en-US" sz="4000" b="1" u="sng" dirty="0">
              <a:solidFill>
                <a:srgbClr val="996633"/>
              </a:solidFill>
            </a:endParaRPr>
          </a:p>
          <a:p>
            <a:pPr marL="342900" indent="-342900" eaLnBrk="0" fontAlgn="base" hangingPunct="0">
              <a:lnSpc>
                <a:spcPct val="150000"/>
              </a:lnSpc>
              <a:spcBef>
                <a:spcPct val="0"/>
              </a:spcBef>
              <a:spcAft>
                <a:spcPct val="0"/>
              </a:spcAft>
              <a:buFontTx/>
              <a:buAutoNum type="arabicPeriod"/>
              <a:defRPr/>
            </a:pPr>
            <a:r>
              <a:rPr lang="en-US" sz="3200" b="1" dirty="0">
                <a:solidFill>
                  <a:srgbClr val="000000"/>
                </a:solidFill>
              </a:rPr>
              <a:t>Write </a:t>
            </a:r>
            <a:r>
              <a:rPr lang="en-US" sz="3200" b="1" dirty="0" smtClean="0">
                <a:solidFill>
                  <a:srgbClr val="000000"/>
                </a:solidFill>
              </a:rPr>
              <a:t>newwords.</a:t>
            </a:r>
            <a:endParaRPr lang="en-US" sz="3200" b="1" dirty="0">
              <a:solidFill>
                <a:srgbClr val="000000"/>
              </a:solidFill>
            </a:endParaRPr>
          </a:p>
          <a:p>
            <a:pPr marL="342900" indent="-342900" eaLnBrk="0" fontAlgn="base" hangingPunct="0">
              <a:lnSpc>
                <a:spcPct val="150000"/>
              </a:lnSpc>
              <a:spcBef>
                <a:spcPct val="0"/>
              </a:spcBef>
              <a:spcAft>
                <a:spcPct val="0"/>
              </a:spcAft>
              <a:buFontTx/>
              <a:buAutoNum type="arabicPeriod"/>
              <a:defRPr/>
            </a:pPr>
            <a:r>
              <a:rPr lang="en-US" sz="3200" b="1" dirty="0" smtClean="0">
                <a:solidFill>
                  <a:srgbClr val="000000"/>
                </a:solidFill>
              </a:rPr>
              <a:t>Prepare lesson 3: A closer look 2</a:t>
            </a:r>
            <a:endParaRPr lang="en-US" sz="3200" b="1" dirty="0">
              <a:solidFill>
                <a:srgbClr val="000000"/>
              </a:solidFill>
            </a:endParaRPr>
          </a:p>
          <a:p>
            <a:pPr marL="342900" indent="-342900" eaLnBrk="0" fontAlgn="base" hangingPunct="0">
              <a:lnSpc>
                <a:spcPct val="150000"/>
              </a:lnSpc>
              <a:spcBef>
                <a:spcPct val="0"/>
              </a:spcBef>
              <a:spcAft>
                <a:spcPct val="0"/>
              </a:spcAft>
              <a:buFontTx/>
              <a:buAutoNum type="arabicPeriod"/>
              <a:defRPr/>
            </a:pPr>
            <a:r>
              <a:rPr lang="en-US" sz="3200" b="1" dirty="0">
                <a:solidFill>
                  <a:srgbClr val="000000"/>
                </a:solidFill>
              </a:rPr>
              <a:t>Do exercises in </a:t>
            </a:r>
            <a:r>
              <a:rPr lang="en-US" sz="3200" b="1" dirty="0" smtClean="0">
                <a:solidFill>
                  <a:srgbClr val="000000"/>
                </a:solidFill>
              </a:rPr>
              <a:t>workbook.</a:t>
            </a:r>
            <a:endParaRPr lang="en-US" sz="3200" b="1" dirty="0">
              <a:solidFill>
                <a:srgbClr val="00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Content Placeholder 1" descr="SH"/>
          <p:cNvPicPr>
            <a:picLocks noChangeAspect="1"/>
          </p:cNvPicPr>
          <p:nvPr/>
        </p:nvPicPr>
        <p:blipFill>
          <a:blip r:embed="rId1"/>
          <a:stretch>
            <a:fillRect/>
          </a:stretch>
        </p:blipFill>
        <p:spPr>
          <a:xfrm>
            <a:off x="212090" y="1743710"/>
            <a:ext cx="8517890" cy="429895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3"/>
          <p:cNvSpPr>
            <a:spLocks noChangeArrowheads="1"/>
          </p:cNvSpPr>
          <p:nvPr/>
        </p:nvSpPr>
        <p:spPr bwMode="auto">
          <a:xfrm>
            <a:off x="2667000" y="2124075"/>
            <a:ext cx="3886200" cy="2179638"/>
          </a:xfrm>
          <a:prstGeom prst="cloudCallout">
            <a:avLst>
              <a:gd name="adj1" fmla="val -43384"/>
              <a:gd name="adj2" fmla="val 20014"/>
            </a:avLst>
          </a:prstGeom>
          <a:solidFill>
            <a:schemeClr val="accent1"/>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altLang="en-US" sz="2800" b="1">
              <a:solidFill>
                <a:srgbClr val="FF0000"/>
              </a:solidFill>
              <a:latin typeface="Times New Roman" panose="02020603050405020304" pitchFamily="18" charset="0"/>
              <a:cs typeface="Arial" panose="020B0604020202020204" pitchFamily="34" charset="0"/>
            </a:endParaRPr>
          </a:p>
          <a:p>
            <a:pPr algn="ctr"/>
            <a:endParaRPr lang="en-US" altLang="en-US" sz="2800" b="1">
              <a:solidFill>
                <a:srgbClr val="FF0000"/>
              </a:solidFill>
              <a:latin typeface="Times New Roman" panose="02020603050405020304" pitchFamily="18" charset="0"/>
              <a:cs typeface="Arial" panose="020B0604020202020204" pitchFamily="34" charset="0"/>
            </a:endParaRPr>
          </a:p>
        </p:txBody>
      </p:sp>
      <p:sp>
        <p:nvSpPr>
          <p:cNvPr id="6149" name="Line 5"/>
          <p:cNvSpPr>
            <a:spLocks noChangeShapeType="1"/>
          </p:cNvSpPr>
          <p:nvPr/>
        </p:nvSpPr>
        <p:spPr bwMode="auto">
          <a:xfrm flipH="1">
            <a:off x="2095500" y="3925888"/>
            <a:ext cx="1143000" cy="1066800"/>
          </a:xfrm>
          <a:prstGeom prst="line">
            <a:avLst/>
          </a:prstGeom>
          <a:noFill/>
          <a:ln w="28575">
            <a:solidFill>
              <a:srgbClr val="CC0066"/>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0" name="Line 6"/>
          <p:cNvSpPr>
            <a:spLocks noChangeShapeType="1"/>
          </p:cNvSpPr>
          <p:nvPr/>
        </p:nvSpPr>
        <p:spPr bwMode="auto">
          <a:xfrm>
            <a:off x="4705350" y="4303713"/>
            <a:ext cx="36513" cy="958850"/>
          </a:xfrm>
          <a:prstGeom prst="line">
            <a:avLst/>
          </a:prstGeom>
          <a:noFill/>
          <a:ln w="28575">
            <a:solidFill>
              <a:srgbClr val="CC0066"/>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1" name="Line 7"/>
          <p:cNvSpPr>
            <a:spLocks noChangeShapeType="1"/>
          </p:cNvSpPr>
          <p:nvPr/>
        </p:nvSpPr>
        <p:spPr bwMode="auto">
          <a:xfrm>
            <a:off x="6477000" y="3400425"/>
            <a:ext cx="1066800" cy="152400"/>
          </a:xfrm>
          <a:prstGeom prst="line">
            <a:avLst/>
          </a:prstGeom>
          <a:noFill/>
          <a:ln w="28575">
            <a:solidFill>
              <a:srgbClr val="CC0066"/>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2" name="Line 8"/>
          <p:cNvSpPr>
            <a:spLocks noChangeShapeType="1"/>
          </p:cNvSpPr>
          <p:nvPr/>
        </p:nvSpPr>
        <p:spPr bwMode="auto">
          <a:xfrm flipH="1" flipV="1">
            <a:off x="3781425" y="1465263"/>
            <a:ext cx="76200" cy="914400"/>
          </a:xfrm>
          <a:prstGeom prst="line">
            <a:avLst/>
          </a:prstGeom>
          <a:noFill/>
          <a:ln w="28575">
            <a:solidFill>
              <a:srgbClr val="CC0066"/>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3" name="Line 9"/>
          <p:cNvSpPr>
            <a:spLocks noChangeShapeType="1"/>
          </p:cNvSpPr>
          <p:nvPr/>
        </p:nvSpPr>
        <p:spPr bwMode="auto">
          <a:xfrm flipH="1" flipV="1">
            <a:off x="1676400" y="1954213"/>
            <a:ext cx="1371600" cy="838200"/>
          </a:xfrm>
          <a:prstGeom prst="line">
            <a:avLst/>
          </a:prstGeom>
          <a:noFill/>
          <a:ln w="28575">
            <a:solidFill>
              <a:srgbClr val="CC0066"/>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4" name="Line 10"/>
          <p:cNvSpPr>
            <a:spLocks noChangeShapeType="1"/>
          </p:cNvSpPr>
          <p:nvPr/>
        </p:nvSpPr>
        <p:spPr bwMode="auto">
          <a:xfrm flipV="1">
            <a:off x="6430963" y="1809095"/>
            <a:ext cx="838200" cy="838200"/>
          </a:xfrm>
          <a:prstGeom prst="line">
            <a:avLst/>
          </a:prstGeom>
          <a:noFill/>
          <a:ln w="28575">
            <a:solidFill>
              <a:srgbClr val="CC0066"/>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3" name="Line 19"/>
          <p:cNvSpPr>
            <a:spLocks noChangeShapeType="1"/>
          </p:cNvSpPr>
          <p:nvPr/>
        </p:nvSpPr>
        <p:spPr bwMode="auto">
          <a:xfrm>
            <a:off x="5973763" y="3844925"/>
            <a:ext cx="914400" cy="685800"/>
          </a:xfrm>
          <a:prstGeom prst="line">
            <a:avLst/>
          </a:prstGeom>
          <a:noFill/>
          <a:ln w="28575">
            <a:solidFill>
              <a:srgbClr val="CC0066"/>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4" name="Line 21"/>
          <p:cNvSpPr>
            <a:spLocks noChangeShapeType="1"/>
          </p:cNvSpPr>
          <p:nvPr/>
        </p:nvSpPr>
        <p:spPr bwMode="auto">
          <a:xfrm flipV="1">
            <a:off x="4976813" y="1219200"/>
            <a:ext cx="228600" cy="914400"/>
          </a:xfrm>
          <a:prstGeom prst="line">
            <a:avLst/>
          </a:prstGeom>
          <a:noFill/>
          <a:ln w="28575">
            <a:solidFill>
              <a:srgbClr val="CC0066"/>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67" name="TextBox 1"/>
          <p:cNvSpPr txBox="1">
            <a:spLocks noChangeArrowheads="1"/>
          </p:cNvSpPr>
          <p:nvPr/>
        </p:nvSpPr>
        <p:spPr bwMode="auto">
          <a:xfrm>
            <a:off x="76200" y="161925"/>
            <a:ext cx="9067800"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2800" b="1" dirty="0" smtClean="0">
                <a:solidFill>
                  <a:srgbClr val="0070C0"/>
                </a:solidFill>
              </a:rPr>
              <a:t>traditional handicraft</a:t>
            </a:r>
            <a:endParaRPr lang="en-US" sz="2800" b="1" dirty="0"/>
          </a:p>
        </p:txBody>
      </p:sp>
      <p:sp>
        <p:nvSpPr>
          <p:cNvPr id="29" name="Rectangle 28"/>
          <p:cNvSpPr/>
          <p:nvPr/>
        </p:nvSpPr>
        <p:spPr>
          <a:xfrm>
            <a:off x="2819400" y="2875718"/>
            <a:ext cx="3611563" cy="830997"/>
          </a:xfrm>
          <a:prstGeom prst="rect">
            <a:avLst/>
          </a:prstGeom>
          <a:noFill/>
          <a:ln w="9525">
            <a:noFill/>
            <a:miter lim="800000"/>
          </a:ln>
          <a:effectLst/>
        </p:spPr>
        <p:txBody>
          <a:bodyPr vert="horz" wrap="square" lIns="91440" tIns="45720" rIns="91440" bIns="45720" numCol="1" anchor="ctr" anchorCtr="0" compatLnSpc="1">
            <a:spAutoFit/>
          </a:bodyPr>
          <a:lstStyle/>
          <a:p>
            <a:pPr algn="ctr"/>
            <a:r>
              <a:rPr lang="en-US" sz="4800" b="1" dirty="0">
                <a:solidFill>
                  <a:srgbClr val="002060"/>
                </a:solidFill>
              </a:rPr>
              <a:t>H</a:t>
            </a:r>
            <a:r>
              <a:rPr lang="en-US" sz="4800" b="1" dirty="0" smtClean="0">
                <a:solidFill>
                  <a:srgbClr val="002060"/>
                </a:solidFill>
              </a:rPr>
              <a:t>andicrafts</a:t>
            </a:r>
            <a:endParaRPr lang="en-US" sz="4800" b="1" dirty="0">
              <a:solidFill>
                <a:srgbClr val="002060"/>
              </a:solidFill>
            </a:endParaRPr>
          </a:p>
        </p:txBody>
      </p:sp>
      <p:sp>
        <p:nvSpPr>
          <p:cNvPr id="30" name="Rectangle 29"/>
          <p:cNvSpPr/>
          <p:nvPr/>
        </p:nvSpPr>
        <p:spPr>
          <a:xfrm>
            <a:off x="5688013" y="4531043"/>
            <a:ext cx="2743200" cy="584775"/>
          </a:xfrm>
          <a:prstGeom prst="rect">
            <a:avLst/>
          </a:prstGeom>
        </p:spPr>
        <p:txBody>
          <a:bodyPr wrap="square">
            <a:spAutoFit/>
          </a:bodyPr>
          <a:lstStyle/>
          <a:p>
            <a:pPr algn="ctr"/>
            <a:r>
              <a:rPr lang="en-US" sz="3200" b="1" dirty="0" smtClean="0"/>
              <a:t>silk </a:t>
            </a:r>
            <a:r>
              <a:rPr lang="en-US" sz="3200" b="1" dirty="0"/>
              <a:t> </a:t>
            </a:r>
            <a:endParaRPr lang="en-US" sz="3200" b="1" dirty="0">
              <a:solidFill>
                <a:srgbClr val="FF0000"/>
              </a:solidFill>
            </a:endParaRPr>
          </a:p>
        </p:txBody>
      </p:sp>
      <p:sp>
        <p:nvSpPr>
          <p:cNvPr id="31" name="Rectangle 30"/>
          <p:cNvSpPr/>
          <p:nvPr/>
        </p:nvSpPr>
        <p:spPr>
          <a:xfrm>
            <a:off x="3429000" y="5181600"/>
            <a:ext cx="3352800" cy="584775"/>
          </a:xfrm>
          <a:prstGeom prst="rect">
            <a:avLst/>
          </a:prstGeom>
        </p:spPr>
        <p:txBody>
          <a:bodyPr wrap="square">
            <a:spAutoFit/>
          </a:bodyPr>
          <a:lstStyle/>
          <a:p>
            <a:r>
              <a:rPr lang="en-US" sz="3200" b="1" dirty="0" smtClean="0"/>
              <a:t>lacquerware </a:t>
            </a:r>
            <a:r>
              <a:rPr lang="en-US" sz="3200" b="1" dirty="0"/>
              <a:t>   </a:t>
            </a:r>
            <a:endParaRPr lang="en-US" sz="3200" b="1" dirty="0"/>
          </a:p>
        </p:txBody>
      </p:sp>
      <p:sp>
        <p:nvSpPr>
          <p:cNvPr id="32" name="Rectangle 31"/>
          <p:cNvSpPr/>
          <p:nvPr/>
        </p:nvSpPr>
        <p:spPr>
          <a:xfrm>
            <a:off x="-342900" y="1445737"/>
            <a:ext cx="3581400" cy="584775"/>
          </a:xfrm>
          <a:prstGeom prst="rect">
            <a:avLst/>
          </a:prstGeom>
        </p:spPr>
        <p:txBody>
          <a:bodyPr wrap="square">
            <a:spAutoFit/>
          </a:bodyPr>
          <a:lstStyle/>
          <a:p>
            <a:pPr algn="ctr"/>
            <a:r>
              <a:rPr lang="en-US" sz="3200" b="1" dirty="0" smtClean="0"/>
              <a:t>conical </a:t>
            </a:r>
            <a:r>
              <a:rPr lang="en-US" sz="3200" b="1" dirty="0"/>
              <a:t>hats  </a:t>
            </a:r>
            <a:endParaRPr lang="en-US" sz="3200" b="1" dirty="0"/>
          </a:p>
        </p:txBody>
      </p:sp>
      <p:sp>
        <p:nvSpPr>
          <p:cNvPr id="33" name="Rectangle 32"/>
          <p:cNvSpPr/>
          <p:nvPr/>
        </p:nvSpPr>
        <p:spPr>
          <a:xfrm>
            <a:off x="228600" y="4876800"/>
            <a:ext cx="3124200" cy="584775"/>
          </a:xfrm>
          <a:prstGeom prst="rect">
            <a:avLst/>
          </a:prstGeom>
        </p:spPr>
        <p:txBody>
          <a:bodyPr wrap="square">
            <a:spAutoFit/>
          </a:bodyPr>
          <a:lstStyle/>
          <a:p>
            <a:pPr algn="ctr"/>
            <a:r>
              <a:rPr lang="en-US" sz="3200" b="1" dirty="0" smtClean="0"/>
              <a:t>lanterns </a:t>
            </a:r>
            <a:endParaRPr lang="en-US" sz="3200" b="1" dirty="0">
              <a:solidFill>
                <a:srgbClr val="FF0000"/>
              </a:solidFill>
            </a:endParaRPr>
          </a:p>
        </p:txBody>
      </p:sp>
      <p:sp>
        <p:nvSpPr>
          <p:cNvPr id="34" name="Rectangle 33"/>
          <p:cNvSpPr/>
          <p:nvPr/>
        </p:nvSpPr>
        <p:spPr>
          <a:xfrm>
            <a:off x="2514600" y="924580"/>
            <a:ext cx="1828800" cy="584775"/>
          </a:xfrm>
          <a:prstGeom prst="rect">
            <a:avLst/>
          </a:prstGeom>
        </p:spPr>
        <p:txBody>
          <a:bodyPr wrap="square">
            <a:spAutoFit/>
          </a:bodyPr>
          <a:lstStyle/>
          <a:p>
            <a:r>
              <a:rPr lang="en-US" sz="3200" b="1" dirty="0" smtClean="0"/>
              <a:t>paintings </a:t>
            </a:r>
            <a:endParaRPr lang="en-US" sz="3200" b="1" dirty="0">
              <a:solidFill>
                <a:srgbClr val="FF0000"/>
              </a:solidFill>
            </a:endParaRPr>
          </a:p>
        </p:txBody>
      </p:sp>
      <p:sp>
        <p:nvSpPr>
          <p:cNvPr id="35" name="Rectangle 34"/>
          <p:cNvSpPr/>
          <p:nvPr/>
        </p:nvSpPr>
        <p:spPr>
          <a:xfrm>
            <a:off x="4724400" y="772180"/>
            <a:ext cx="2667000" cy="584775"/>
          </a:xfrm>
          <a:prstGeom prst="rect">
            <a:avLst/>
          </a:prstGeom>
        </p:spPr>
        <p:txBody>
          <a:bodyPr wrap="square">
            <a:spAutoFit/>
          </a:bodyPr>
          <a:lstStyle/>
          <a:p>
            <a:r>
              <a:rPr lang="en-US" sz="3200" b="1" dirty="0" smtClean="0"/>
              <a:t>drums </a:t>
            </a:r>
            <a:r>
              <a:rPr lang="en-US" sz="3200" b="1" dirty="0"/>
              <a:t>   </a:t>
            </a:r>
            <a:endParaRPr lang="en-US" sz="3200" b="1" dirty="0"/>
          </a:p>
        </p:txBody>
      </p:sp>
      <p:sp>
        <p:nvSpPr>
          <p:cNvPr id="36" name="Rectangle 35"/>
          <p:cNvSpPr/>
          <p:nvPr/>
        </p:nvSpPr>
        <p:spPr>
          <a:xfrm>
            <a:off x="5688013" y="1381780"/>
            <a:ext cx="3760787" cy="584775"/>
          </a:xfrm>
          <a:prstGeom prst="rect">
            <a:avLst/>
          </a:prstGeom>
        </p:spPr>
        <p:txBody>
          <a:bodyPr wrap="square">
            <a:spAutoFit/>
          </a:bodyPr>
          <a:lstStyle/>
          <a:p>
            <a:r>
              <a:rPr lang="en-US" sz="3200" b="1" dirty="0" smtClean="0"/>
              <a:t>marble </a:t>
            </a:r>
            <a:r>
              <a:rPr lang="en-US" sz="3200" b="1" dirty="0"/>
              <a:t>sculptures    </a:t>
            </a:r>
            <a:endParaRPr lang="en-US" sz="3200" b="1" dirty="0"/>
          </a:p>
        </p:txBody>
      </p:sp>
      <p:sp>
        <p:nvSpPr>
          <p:cNvPr id="37" name="Rectangle 36"/>
          <p:cNvSpPr/>
          <p:nvPr/>
        </p:nvSpPr>
        <p:spPr>
          <a:xfrm>
            <a:off x="7010400" y="3429000"/>
            <a:ext cx="3124200" cy="584775"/>
          </a:xfrm>
          <a:prstGeom prst="rect">
            <a:avLst/>
          </a:prstGeom>
        </p:spPr>
        <p:txBody>
          <a:bodyPr wrap="square">
            <a:spAutoFit/>
          </a:bodyPr>
          <a:lstStyle/>
          <a:p>
            <a:r>
              <a:rPr lang="en-US" sz="3200" b="1" dirty="0" smtClean="0"/>
              <a:t>Pottery </a:t>
            </a:r>
            <a:endParaRPr lang="en-US" sz="3200" b="1"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diamond(in)">
                                      <p:cBhvr>
                                        <p:cTn id="14" dur="20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diamond(in)">
                                      <p:cBhvr>
                                        <p:cTn id="19" dur="20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diamond(in)">
                                      <p:cBhvr>
                                        <p:cTn id="24" dur="20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diamond(in)">
                                      <p:cBhvr>
                                        <p:cTn id="29" dur="20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8" presetClass="entr" presetSubtype="16"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diamond(in)">
                                      <p:cBhvr>
                                        <p:cTn id="34" dur="20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ntr" presetSubtype="16"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diamond(in)">
                                      <p:cBhvr>
                                        <p:cTn id="39" dur="20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8" presetClass="entr" presetSubtype="16" fill="hold" grpId="0"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diamond(in)">
                                      <p:cBhvr>
                                        <p:cTn id="44" dur="20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8" presetClass="entr" presetSubtype="16"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diamond(in)">
                                      <p:cBhvr>
                                        <p:cTn id="49"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35" grpId="0"/>
      <p:bldP spid="36"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2667000" y="2069595"/>
            <a:ext cx="5740400" cy="4753769"/>
          </a:xfrm>
        </p:spPr>
      </p:pic>
      <p:sp>
        <p:nvSpPr>
          <p:cNvPr id="4" name="Title 3"/>
          <p:cNvSpPr>
            <a:spLocks noGrp="1"/>
          </p:cNvSpPr>
          <p:nvPr>
            <p:ph type="title"/>
          </p:nvPr>
        </p:nvSpPr>
        <p:spPr/>
        <p:txBody>
          <a:bodyPr>
            <a:normAutofit fontScale="90000"/>
          </a:bodyPr>
          <a:lstStyle/>
          <a:p>
            <a:r>
              <a:rPr lang="en-US" sz="4400" dirty="0" smtClean="0">
                <a:solidFill>
                  <a:srgbClr val="FF0000"/>
                </a:solidFill>
                <a:effectLst/>
                <a:latin typeface="Bookman Old Style" panose="02050604050505020204" charset="0"/>
                <a:cs typeface="Bookman Old Style" panose="02050604050505020204" charset="0"/>
              </a:rPr>
              <a:t>Unit 1	Local environment</a:t>
            </a:r>
            <a:br>
              <a:rPr lang="en-US" sz="4400" dirty="0" smtClean="0">
                <a:solidFill>
                  <a:srgbClr val="FF0000"/>
                </a:solidFill>
                <a:effectLst/>
              </a:rPr>
            </a:br>
            <a:endParaRPr lang="en-US" sz="4400" dirty="0">
              <a:solidFill>
                <a:srgbClr val="FF0000"/>
              </a:solidFill>
              <a:effectLst/>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1000"/>
            <a:ext cx="2667000" cy="2667000"/>
          </a:xfrm>
          <a:prstGeom prst="rect">
            <a:avLst/>
          </a:prstGeom>
        </p:spPr>
      </p:pic>
      <p:sp>
        <p:nvSpPr>
          <p:cNvPr id="4100" name="Text Box 7"/>
          <p:cNvSpPr txBox="1">
            <a:spLocks noChangeArrowheads="1"/>
          </p:cNvSpPr>
          <p:nvPr/>
        </p:nvSpPr>
        <p:spPr bwMode="auto">
          <a:xfrm>
            <a:off x="1981200" y="838200"/>
            <a:ext cx="5719445" cy="922020"/>
          </a:xfrm>
          <a:prstGeom prst="rect">
            <a:avLst/>
          </a:prstGeom>
          <a:noFill/>
          <a:ln>
            <a:noFill/>
          </a:ln>
          <a:effectLst>
            <a:outerShdw dist="63500" dir="2212194"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3600">
                <a:solidFill>
                  <a:srgbClr val="FF0000"/>
                </a:solidFill>
                <a:latin typeface="Bookman Old Style" panose="02050604050505020204" charset="0"/>
                <a:cs typeface="Bookman Old Style" panose="02050604050505020204" charset="0"/>
              </a:rPr>
              <a:t>Lesson 2:</a:t>
            </a:r>
            <a:r>
              <a:rPr lang="en-US" altLang="en-US" sz="5400">
                <a:solidFill>
                  <a:srgbClr val="FF0000"/>
                </a:solidFill>
                <a:latin typeface="Bookman Old Style" panose="02050604050505020204" charset="0"/>
                <a:cs typeface="Bookman Old Style" panose="02050604050505020204" charset="0"/>
              </a:rPr>
              <a:t> </a:t>
            </a:r>
            <a:r>
              <a:rPr lang="en-US" altLang="en-US" sz="3200">
                <a:solidFill>
                  <a:srgbClr val="FF0000"/>
                </a:solidFill>
                <a:latin typeface="Bookman Old Style" panose="02050604050505020204" charset="0"/>
                <a:cs typeface="Bookman Old Style" panose="02050604050505020204" charset="0"/>
              </a:rPr>
              <a:t>A closer look 1</a:t>
            </a:r>
            <a:r>
              <a:rPr lang="en-US" altLang="en-US" sz="4000" b="1">
                <a:solidFill>
                  <a:srgbClr val="0070C0"/>
                </a:solidFill>
                <a:cs typeface="Arial" panose="020B0604020202020204" pitchFamily="34" charset="0"/>
              </a:rPr>
              <a:t> </a:t>
            </a:r>
            <a:endParaRPr lang="en-US" altLang="en-US" sz="4000" b="1">
              <a:solidFill>
                <a:srgbClr val="0070C0"/>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endParaRPr lang="en-US" altLang="en-US" smtClean="0"/>
          </a:p>
        </p:txBody>
      </p:sp>
      <p:sp>
        <p:nvSpPr>
          <p:cNvPr id="7171" name="Rectangle 3"/>
          <p:cNvSpPr>
            <a:spLocks noGrp="1" noChangeArrowheads="1"/>
          </p:cNvSpPr>
          <p:nvPr>
            <p:ph type="body" idx="1"/>
          </p:nvPr>
        </p:nvSpPr>
        <p:spPr/>
        <p:txBody>
          <a:bodyPr/>
          <a:lstStyle/>
          <a:p>
            <a:pPr eaLnBrk="1" hangingPunct="1"/>
            <a:endParaRPr lang="en-US" altLang="en-US" smtClean="0"/>
          </a:p>
        </p:txBody>
      </p:sp>
      <p:grpSp>
        <p:nvGrpSpPr>
          <p:cNvPr id="7172" name="Group 4"/>
          <p:cNvGrpSpPr/>
          <p:nvPr/>
        </p:nvGrpSpPr>
        <p:grpSpPr bwMode="auto">
          <a:xfrm>
            <a:off x="0" y="0"/>
            <a:ext cx="9144000" cy="6858000"/>
            <a:chOff x="0" y="0"/>
            <a:chExt cx="5760" cy="4320"/>
          </a:xfrm>
        </p:grpSpPr>
        <p:pic>
          <p:nvPicPr>
            <p:cNvPr id="7192" name="Picture 5" descr="22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3" name="Rectangle 6"/>
            <p:cNvSpPr>
              <a:spLocks noChangeArrowheads="1"/>
            </p:cNvSpPr>
            <p:nvPr/>
          </p:nvSpPr>
          <p:spPr bwMode="auto">
            <a:xfrm>
              <a:off x="3560" y="1389"/>
              <a:ext cx="1815" cy="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ltLang="en-US">
                <a:solidFill>
                  <a:srgbClr val="000000"/>
                </a:solidFill>
              </a:endParaRPr>
            </a:p>
          </p:txBody>
        </p:sp>
        <p:sp>
          <p:nvSpPr>
            <p:cNvPr id="7194" name="Rectangle 7"/>
            <p:cNvSpPr>
              <a:spLocks noChangeArrowheads="1"/>
            </p:cNvSpPr>
            <p:nvPr/>
          </p:nvSpPr>
          <p:spPr bwMode="auto">
            <a:xfrm>
              <a:off x="4604" y="3067"/>
              <a:ext cx="893" cy="57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ltLang="en-US">
                <a:solidFill>
                  <a:srgbClr val="000000"/>
                </a:solidFill>
              </a:endParaRPr>
            </a:p>
          </p:txBody>
        </p:sp>
      </p:grpSp>
      <p:sp>
        <p:nvSpPr>
          <p:cNvPr id="7174" name="TextBox 4"/>
          <p:cNvSpPr txBox="1">
            <a:spLocks noChangeArrowheads="1"/>
          </p:cNvSpPr>
          <p:nvPr/>
        </p:nvSpPr>
        <p:spPr bwMode="auto">
          <a:xfrm>
            <a:off x="685800" y="762000"/>
            <a:ext cx="4965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sz="3200" b="1">
                <a:solidFill>
                  <a:srgbClr val="FF0000"/>
                </a:solidFill>
              </a:rPr>
              <a:t>I. Vocabulary:</a:t>
            </a:r>
            <a:endParaRPr lang="en-US" sz="3200" b="1">
              <a:solidFill>
                <a:srgbClr val="FF0000"/>
              </a:solidFill>
            </a:endParaRPr>
          </a:p>
        </p:txBody>
      </p:sp>
      <p:sp>
        <p:nvSpPr>
          <p:cNvPr id="2" name="TextBox 1"/>
          <p:cNvSpPr txBox="1"/>
          <p:nvPr/>
        </p:nvSpPr>
        <p:spPr>
          <a:xfrm>
            <a:off x="505705" y="1600200"/>
            <a:ext cx="3913895" cy="523220"/>
          </a:xfrm>
          <a:prstGeom prst="rect">
            <a:avLst/>
          </a:prstGeom>
          <a:noFill/>
        </p:spPr>
        <p:txBody>
          <a:bodyPr wrap="square" rtlCol="0">
            <a:spAutoFit/>
          </a:bodyPr>
          <a:lstStyle/>
          <a:p>
            <a:r>
              <a:rPr lang="en-US" sz="2800" b="1" dirty="0" smtClean="0"/>
              <a:t>Carve [</a:t>
            </a:r>
            <a:r>
              <a:rPr lang="en-US" sz="2800" b="1" dirty="0"/>
              <a:t> </a:t>
            </a:r>
            <a:r>
              <a:rPr lang="en-US" sz="2800" b="1" dirty="0" smtClean="0"/>
              <a:t>kɑːv] (v):</a:t>
            </a:r>
            <a:endParaRPr lang="en-US" sz="2800" b="1" dirty="0"/>
          </a:p>
        </p:txBody>
      </p:sp>
      <p:sp>
        <p:nvSpPr>
          <p:cNvPr id="3" name="TextBox 2"/>
          <p:cNvSpPr txBox="1"/>
          <p:nvPr/>
        </p:nvSpPr>
        <p:spPr>
          <a:xfrm>
            <a:off x="505705" y="2514600"/>
            <a:ext cx="2999495" cy="523220"/>
          </a:xfrm>
          <a:prstGeom prst="rect">
            <a:avLst/>
          </a:prstGeom>
          <a:noFill/>
        </p:spPr>
        <p:txBody>
          <a:bodyPr wrap="square" rtlCol="0">
            <a:spAutoFit/>
          </a:bodyPr>
          <a:lstStyle>
            <a:defPPr>
              <a:defRPr lang="en-US"/>
            </a:defPPr>
            <a:lvl1pPr>
              <a:defRPr sz="2800" b="1"/>
            </a:lvl1pPr>
          </a:lstStyle>
          <a:p>
            <a:r>
              <a:rPr lang="en-US" dirty="0"/>
              <a:t>Cast [kɑːst] (v):</a:t>
            </a:r>
            <a:endParaRPr lang="en-US" dirty="0"/>
          </a:p>
        </p:txBody>
      </p:sp>
      <p:sp>
        <p:nvSpPr>
          <p:cNvPr id="4" name="TextBox 3"/>
          <p:cNvSpPr txBox="1"/>
          <p:nvPr/>
        </p:nvSpPr>
        <p:spPr>
          <a:xfrm>
            <a:off x="505705" y="3335338"/>
            <a:ext cx="2999495" cy="523220"/>
          </a:xfrm>
          <a:prstGeom prst="rect">
            <a:avLst/>
          </a:prstGeom>
          <a:noFill/>
        </p:spPr>
        <p:txBody>
          <a:bodyPr wrap="square" rtlCol="0">
            <a:spAutoFit/>
          </a:bodyPr>
          <a:lstStyle>
            <a:defPPr>
              <a:defRPr lang="en-US"/>
            </a:defPPr>
            <a:lvl1pPr>
              <a:defRPr sz="2800" b="1"/>
            </a:lvl1pPr>
          </a:lstStyle>
          <a:p>
            <a:r>
              <a:rPr lang="en-US" dirty="0"/>
              <a:t>Weave [wiːv] (v):</a:t>
            </a:r>
            <a:endParaRPr lang="en-US" dirty="0"/>
          </a:p>
        </p:txBody>
      </p:sp>
      <p:sp>
        <p:nvSpPr>
          <p:cNvPr id="5" name="TextBox 4"/>
          <p:cNvSpPr txBox="1"/>
          <p:nvPr/>
        </p:nvSpPr>
        <p:spPr>
          <a:xfrm>
            <a:off x="505704" y="4038600"/>
            <a:ext cx="4980696" cy="523220"/>
          </a:xfrm>
          <a:prstGeom prst="rect">
            <a:avLst/>
          </a:prstGeom>
          <a:noFill/>
        </p:spPr>
        <p:txBody>
          <a:bodyPr wrap="square" rtlCol="0">
            <a:spAutoFit/>
          </a:bodyPr>
          <a:lstStyle>
            <a:defPPr>
              <a:defRPr lang="en-US"/>
            </a:defPPr>
            <a:lvl1pPr>
              <a:defRPr sz="2800" b="1"/>
            </a:lvl1pPr>
          </a:lstStyle>
          <a:p>
            <a:r>
              <a:rPr lang="en-US" dirty="0"/>
              <a:t>Embroider [ɪmˈbroɪdə] (v):</a:t>
            </a:r>
            <a:endParaRPr lang="en-US" dirty="0"/>
          </a:p>
        </p:txBody>
      </p:sp>
      <p:sp>
        <p:nvSpPr>
          <p:cNvPr id="19" name="TextBox 18"/>
          <p:cNvSpPr txBox="1"/>
          <p:nvPr/>
        </p:nvSpPr>
        <p:spPr>
          <a:xfrm>
            <a:off x="505705" y="4886980"/>
            <a:ext cx="3380495" cy="523220"/>
          </a:xfrm>
          <a:prstGeom prst="rect">
            <a:avLst/>
          </a:prstGeom>
          <a:noFill/>
        </p:spPr>
        <p:txBody>
          <a:bodyPr wrap="square" rtlCol="0">
            <a:spAutoFit/>
          </a:bodyPr>
          <a:lstStyle>
            <a:defPPr>
              <a:defRPr lang="en-US"/>
            </a:defPPr>
            <a:lvl1pPr>
              <a:defRPr sz="2800" b="1"/>
            </a:lvl1pPr>
          </a:lstStyle>
          <a:p>
            <a:r>
              <a:rPr lang="en-US" dirty="0"/>
              <a:t>Knit [nɪt] (v)</a:t>
            </a:r>
            <a:endParaRPr lang="en-US" dirty="0"/>
          </a:p>
        </p:txBody>
      </p:sp>
      <p:sp>
        <p:nvSpPr>
          <p:cNvPr id="20" name="TextBox 19"/>
          <p:cNvSpPr txBox="1"/>
          <p:nvPr/>
        </p:nvSpPr>
        <p:spPr>
          <a:xfrm>
            <a:off x="505705" y="5648980"/>
            <a:ext cx="3685295" cy="523220"/>
          </a:xfrm>
          <a:prstGeom prst="rect">
            <a:avLst/>
          </a:prstGeom>
          <a:noFill/>
        </p:spPr>
        <p:txBody>
          <a:bodyPr wrap="square" rtlCol="0">
            <a:spAutoFit/>
          </a:bodyPr>
          <a:lstStyle>
            <a:defPPr>
              <a:defRPr lang="en-US"/>
            </a:defPPr>
            <a:lvl1pPr>
              <a:defRPr sz="2800" b="1"/>
            </a:lvl1pPr>
          </a:lstStyle>
          <a:p>
            <a:r>
              <a:rPr lang="en-US" dirty="0"/>
              <a:t>Mould [məʊld] </a:t>
            </a:r>
            <a:endParaRPr lang="en-US" dirty="0"/>
          </a:p>
        </p:txBody>
      </p:sp>
      <p:sp>
        <p:nvSpPr>
          <p:cNvPr id="21" name="TextBox 20"/>
          <p:cNvSpPr txBox="1"/>
          <p:nvPr/>
        </p:nvSpPr>
        <p:spPr>
          <a:xfrm>
            <a:off x="5181600" y="1600200"/>
            <a:ext cx="3948158" cy="523220"/>
          </a:xfrm>
          <a:prstGeom prst="rect">
            <a:avLst/>
          </a:prstGeom>
          <a:noFill/>
        </p:spPr>
        <p:txBody>
          <a:bodyPr wrap="square" rtlCol="0">
            <a:spAutoFit/>
          </a:bodyPr>
          <a:lstStyle/>
          <a:p>
            <a:r>
              <a:rPr lang="en-US" sz="2800" b="1" dirty="0" smtClean="0"/>
              <a:t>Khắc, chạm, tạc, đục</a:t>
            </a:r>
            <a:endParaRPr lang="en-US" sz="2800" b="1" dirty="0"/>
          </a:p>
        </p:txBody>
      </p:sp>
      <p:sp>
        <p:nvSpPr>
          <p:cNvPr id="22" name="TextBox 21"/>
          <p:cNvSpPr txBox="1"/>
          <p:nvPr/>
        </p:nvSpPr>
        <p:spPr>
          <a:xfrm>
            <a:off x="5181600" y="2438400"/>
            <a:ext cx="3544888" cy="523220"/>
          </a:xfrm>
          <a:prstGeom prst="rect">
            <a:avLst/>
          </a:prstGeom>
          <a:noFill/>
        </p:spPr>
        <p:txBody>
          <a:bodyPr wrap="square" rtlCol="0">
            <a:spAutoFit/>
          </a:bodyPr>
          <a:lstStyle>
            <a:defPPr>
              <a:defRPr lang="en-US"/>
            </a:defPPr>
            <a:lvl1pPr>
              <a:defRPr sz="2800" b="1"/>
            </a:lvl1pPr>
          </a:lstStyle>
          <a:p>
            <a:r>
              <a:rPr lang="en-US" dirty="0"/>
              <a:t>Đúc, trải, sắp xếp</a:t>
            </a:r>
            <a:endParaRPr lang="en-US" dirty="0"/>
          </a:p>
        </p:txBody>
      </p:sp>
      <p:sp>
        <p:nvSpPr>
          <p:cNvPr id="23" name="TextBox 22"/>
          <p:cNvSpPr txBox="1"/>
          <p:nvPr/>
        </p:nvSpPr>
        <p:spPr>
          <a:xfrm>
            <a:off x="5181600" y="3286780"/>
            <a:ext cx="3962400" cy="523220"/>
          </a:xfrm>
          <a:prstGeom prst="rect">
            <a:avLst/>
          </a:prstGeom>
          <a:noFill/>
        </p:spPr>
        <p:txBody>
          <a:bodyPr wrap="square" rtlCol="0">
            <a:spAutoFit/>
          </a:bodyPr>
          <a:lstStyle>
            <a:defPPr>
              <a:defRPr lang="en-US"/>
            </a:defPPr>
            <a:lvl1pPr>
              <a:defRPr sz="2800" b="1"/>
            </a:lvl1pPr>
          </a:lstStyle>
          <a:p>
            <a:r>
              <a:rPr lang="en-US" dirty="0"/>
              <a:t>Đan (rổ rá), dệt (vải)</a:t>
            </a:r>
            <a:endParaRPr lang="en-US" dirty="0"/>
          </a:p>
        </p:txBody>
      </p:sp>
      <p:sp>
        <p:nvSpPr>
          <p:cNvPr id="24" name="TextBox 23"/>
          <p:cNvSpPr txBox="1"/>
          <p:nvPr/>
        </p:nvSpPr>
        <p:spPr>
          <a:xfrm>
            <a:off x="5181600" y="4038600"/>
            <a:ext cx="2740332" cy="523220"/>
          </a:xfrm>
          <a:prstGeom prst="rect">
            <a:avLst/>
          </a:prstGeom>
          <a:noFill/>
        </p:spPr>
        <p:txBody>
          <a:bodyPr wrap="square" rtlCol="0">
            <a:spAutoFit/>
          </a:bodyPr>
          <a:lstStyle>
            <a:defPPr>
              <a:defRPr lang="en-US"/>
            </a:defPPr>
            <a:lvl1pPr>
              <a:defRPr sz="2800" b="1"/>
            </a:lvl1pPr>
          </a:lstStyle>
          <a:p>
            <a:r>
              <a:rPr lang="en-US" dirty="0"/>
              <a:t>Thêu </a:t>
            </a:r>
            <a:endParaRPr lang="en-US" dirty="0"/>
          </a:p>
        </p:txBody>
      </p:sp>
      <p:sp>
        <p:nvSpPr>
          <p:cNvPr id="25" name="TextBox 24"/>
          <p:cNvSpPr txBox="1"/>
          <p:nvPr/>
        </p:nvSpPr>
        <p:spPr>
          <a:xfrm>
            <a:off x="5181600" y="4886980"/>
            <a:ext cx="3352800" cy="523220"/>
          </a:xfrm>
          <a:prstGeom prst="rect">
            <a:avLst/>
          </a:prstGeom>
          <a:noFill/>
        </p:spPr>
        <p:txBody>
          <a:bodyPr wrap="square" rtlCol="0">
            <a:spAutoFit/>
          </a:bodyPr>
          <a:lstStyle>
            <a:defPPr>
              <a:defRPr lang="en-US"/>
            </a:defPPr>
            <a:lvl1pPr>
              <a:defRPr sz="2800" b="1"/>
            </a:lvl1pPr>
          </a:lstStyle>
          <a:p>
            <a:r>
              <a:rPr lang="en-US" dirty="0"/>
              <a:t>Đan (len, sợi...)</a:t>
            </a:r>
            <a:endParaRPr lang="en-US" dirty="0"/>
          </a:p>
        </p:txBody>
      </p:sp>
      <p:sp>
        <p:nvSpPr>
          <p:cNvPr id="26" name="TextBox 25"/>
          <p:cNvSpPr txBox="1"/>
          <p:nvPr/>
        </p:nvSpPr>
        <p:spPr>
          <a:xfrm>
            <a:off x="5029200" y="5648980"/>
            <a:ext cx="3810000" cy="523220"/>
          </a:xfrm>
          <a:prstGeom prst="rect">
            <a:avLst/>
          </a:prstGeom>
          <a:noFill/>
        </p:spPr>
        <p:txBody>
          <a:bodyPr wrap="square" rtlCol="0">
            <a:spAutoFit/>
          </a:bodyPr>
          <a:lstStyle>
            <a:defPPr>
              <a:defRPr lang="en-US"/>
            </a:defPPr>
            <a:lvl1pPr>
              <a:defRPr sz="2800" b="1"/>
            </a:lvl1pPr>
          </a:lstStyle>
          <a:p>
            <a:r>
              <a:rPr lang="en-US" dirty="0"/>
              <a:t>Đổ khuôn, tạo khuôn</a:t>
            </a:r>
            <a:endParaRPr lang="en-US" dirty="0"/>
          </a:p>
        </p:txBody>
      </p:sp>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4697" y="2098839"/>
            <a:ext cx="5891504" cy="4103655"/>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4697" y="2091147"/>
            <a:ext cx="5891504" cy="4081053"/>
          </a:xfrm>
          <a:prstGeom prst="rect">
            <a:avLst/>
          </a:prstGeom>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9749" y="2091147"/>
            <a:ext cx="5886451" cy="4081053"/>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9748" y="2091146"/>
            <a:ext cx="5886451" cy="4111347"/>
          </a:xfrm>
          <a:prstGeom prst="rect">
            <a:avLst/>
          </a:prstGeom>
        </p:spPr>
      </p:pic>
      <p:pic>
        <p:nvPicPr>
          <p:cNvPr id="31" name="Pictur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4696" y="2098839"/>
            <a:ext cx="5891505" cy="4073361"/>
          </a:xfrm>
          <a:prstGeom prst="rect">
            <a:avLst/>
          </a:prstGeom>
        </p:spPr>
      </p:pic>
      <p:pic>
        <p:nvPicPr>
          <p:cNvPr id="32" name="Picture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5932" y="2123420"/>
            <a:ext cx="5870267" cy="40846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ppt_x"/>
                                          </p:val>
                                        </p:tav>
                                        <p:tav tm="100000">
                                          <p:val>
                                            <p:strVal val="#ppt_x"/>
                                          </p:val>
                                        </p:tav>
                                      </p:tavLst>
                                    </p:anim>
                                    <p:anim calcmode="lin" valueType="num">
                                      <p:cBhvr additive="base">
                                        <p:cTn id="2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nodeType="clickEffect">
                                  <p:stCondLst>
                                    <p:cond delay="0"/>
                                  </p:stCondLst>
                                  <p:childTnLst>
                                    <p:anim calcmode="lin" valueType="num">
                                      <p:cBhvr additive="base">
                                        <p:cTn id="31" dur="500"/>
                                        <p:tgtEl>
                                          <p:spTgt spid="28"/>
                                        </p:tgtEl>
                                        <p:attrNameLst>
                                          <p:attrName>ppt_x</p:attrName>
                                        </p:attrNameLst>
                                      </p:cBhvr>
                                      <p:tavLst>
                                        <p:tav tm="0">
                                          <p:val>
                                            <p:strVal val="ppt_x"/>
                                          </p:val>
                                        </p:tav>
                                        <p:tav tm="100000">
                                          <p:val>
                                            <p:strVal val="ppt_x"/>
                                          </p:val>
                                        </p:tav>
                                      </p:tavLst>
                                    </p:anim>
                                    <p:anim calcmode="lin" valueType="num">
                                      <p:cBhvr additive="base">
                                        <p:cTn id="32" dur="500"/>
                                        <p:tgtEl>
                                          <p:spTgt spid="28"/>
                                        </p:tgtEl>
                                        <p:attrNameLst>
                                          <p:attrName>ppt_y</p:attrName>
                                        </p:attrNameLst>
                                      </p:cBhvr>
                                      <p:tavLst>
                                        <p:tav tm="0">
                                          <p:val>
                                            <p:strVal val="ppt_y"/>
                                          </p:val>
                                        </p:tav>
                                        <p:tav tm="100000">
                                          <p:val>
                                            <p:strVal val="1+ppt_h/2"/>
                                          </p:val>
                                        </p:tav>
                                      </p:tavLst>
                                    </p:anim>
                                    <p:set>
                                      <p:cBhvr>
                                        <p:cTn id="33" dur="1" fill="hold">
                                          <p:stCondLst>
                                            <p:cond delay="499"/>
                                          </p:stCondLst>
                                        </p:cTn>
                                        <p:tgtEl>
                                          <p:spTgt spid="28"/>
                                        </p:tgtEl>
                                        <p:attrNameLst>
                                          <p:attrName>style.visibility</p:attrName>
                                        </p:attrNameLst>
                                      </p:cBhvr>
                                      <p:to>
                                        <p:strVal val="hidden"/>
                                      </p:to>
                                    </p:set>
                                  </p:childTnLst>
                                </p:cTn>
                              </p:par>
                            </p:childTnLst>
                          </p:cTn>
                        </p:par>
                        <p:par>
                          <p:cTn id="34" fill="hold">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1000"/>
                                        <p:tgtEl>
                                          <p:spTgt spid="29"/>
                                        </p:tgtEl>
                                      </p:cBhvr>
                                    </p:animEffect>
                                    <p:anim calcmode="lin" valueType="num">
                                      <p:cBhvr>
                                        <p:cTn id="50" dur="1000" fill="hold"/>
                                        <p:tgtEl>
                                          <p:spTgt spid="29"/>
                                        </p:tgtEl>
                                        <p:attrNameLst>
                                          <p:attrName>ppt_x</p:attrName>
                                        </p:attrNameLst>
                                      </p:cBhvr>
                                      <p:tavLst>
                                        <p:tav tm="0">
                                          <p:val>
                                            <p:strVal val="#ppt_x"/>
                                          </p:val>
                                        </p:tav>
                                        <p:tav tm="100000">
                                          <p:val>
                                            <p:strVal val="#ppt_x"/>
                                          </p:val>
                                        </p:tav>
                                      </p:tavLst>
                                    </p:anim>
                                    <p:anim calcmode="lin" valueType="num">
                                      <p:cBhvr>
                                        <p:cTn id="5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xit" presetSubtype="0" fill="hold" nodeType="clickEffect">
                                  <p:stCondLst>
                                    <p:cond delay="0"/>
                                  </p:stCondLst>
                                  <p:childTnLst>
                                    <p:animEffect transition="out" filter="fade">
                                      <p:cBhvr>
                                        <p:cTn id="55" dur="1000"/>
                                        <p:tgtEl>
                                          <p:spTgt spid="29"/>
                                        </p:tgtEl>
                                      </p:cBhvr>
                                    </p:animEffect>
                                    <p:anim calcmode="lin" valueType="num">
                                      <p:cBhvr>
                                        <p:cTn id="56" dur="1000"/>
                                        <p:tgtEl>
                                          <p:spTgt spid="29"/>
                                        </p:tgtEl>
                                        <p:attrNameLst>
                                          <p:attrName>ppt_x</p:attrName>
                                        </p:attrNameLst>
                                      </p:cBhvr>
                                      <p:tavLst>
                                        <p:tav tm="0">
                                          <p:val>
                                            <p:strVal val="ppt_x"/>
                                          </p:val>
                                        </p:tav>
                                        <p:tav tm="100000">
                                          <p:val>
                                            <p:strVal val="ppt_x"/>
                                          </p:val>
                                        </p:tav>
                                      </p:tavLst>
                                    </p:anim>
                                    <p:anim calcmode="lin" valueType="num">
                                      <p:cBhvr>
                                        <p:cTn id="57" dur="1000"/>
                                        <p:tgtEl>
                                          <p:spTgt spid="29"/>
                                        </p:tgtEl>
                                        <p:attrNameLst>
                                          <p:attrName>ppt_y</p:attrName>
                                        </p:attrNameLst>
                                      </p:cBhvr>
                                      <p:tavLst>
                                        <p:tav tm="0">
                                          <p:val>
                                            <p:strVal val="ppt_y"/>
                                          </p:val>
                                        </p:tav>
                                        <p:tav tm="100000">
                                          <p:val>
                                            <p:strVal val="ppt_y+.1"/>
                                          </p:val>
                                        </p:tav>
                                      </p:tavLst>
                                    </p:anim>
                                    <p:set>
                                      <p:cBhvr>
                                        <p:cTn id="58" dur="1" fill="hold">
                                          <p:stCondLst>
                                            <p:cond delay="999"/>
                                          </p:stCondLst>
                                        </p:cTn>
                                        <p:tgtEl>
                                          <p:spTgt spid="29"/>
                                        </p:tgtEl>
                                        <p:attrNameLst>
                                          <p:attrName>style.visibility</p:attrName>
                                        </p:attrNameLst>
                                      </p:cBhvr>
                                      <p:to>
                                        <p:strVal val="hidden"/>
                                      </p:to>
                                    </p:set>
                                  </p:childTnLst>
                                </p:cTn>
                              </p:par>
                            </p:childTnLst>
                          </p:cTn>
                        </p:par>
                        <p:par>
                          <p:cTn id="59" fill="hold">
                            <p:stCondLst>
                              <p:cond delay="1000"/>
                            </p:stCondLst>
                            <p:childTnLst>
                              <p:par>
                                <p:cTn id="60" presetID="42" presetClass="entr" presetSubtype="0" fill="hold" grpId="0" nodeType="after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500"/>
                                        <p:tgtEl>
                                          <p:spTgt spid="4"/>
                                        </p:tgtEl>
                                      </p:cBhvr>
                                    </p:animEffect>
                                    <p:anim calcmode="lin" valueType="num">
                                      <p:cBhvr>
                                        <p:cTn id="63" dur="500" fill="hold"/>
                                        <p:tgtEl>
                                          <p:spTgt spid="4"/>
                                        </p:tgtEl>
                                        <p:attrNameLst>
                                          <p:attrName>ppt_x</p:attrName>
                                        </p:attrNameLst>
                                      </p:cBhvr>
                                      <p:tavLst>
                                        <p:tav tm="0">
                                          <p:val>
                                            <p:strVal val="#ppt_x"/>
                                          </p:val>
                                        </p:tav>
                                        <p:tav tm="100000">
                                          <p:val>
                                            <p:strVal val="#ppt_x"/>
                                          </p:val>
                                        </p:tav>
                                      </p:tavLst>
                                    </p:anim>
                                    <p:anim calcmode="lin" valueType="num">
                                      <p:cBhvr>
                                        <p:cTn id="6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1000"/>
                                        <p:tgtEl>
                                          <p:spTgt spid="23"/>
                                        </p:tgtEl>
                                      </p:cBhvr>
                                    </p:animEffect>
                                    <p:anim calcmode="lin" valueType="num">
                                      <p:cBhvr>
                                        <p:cTn id="70" dur="1000" fill="hold"/>
                                        <p:tgtEl>
                                          <p:spTgt spid="23"/>
                                        </p:tgtEl>
                                        <p:attrNameLst>
                                          <p:attrName>ppt_x</p:attrName>
                                        </p:attrNameLst>
                                      </p:cBhvr>
                                      <p:tavLst>
                                        <p:tav tm="0">
                                          <p:val>
                                            <p:strVal val="#ppt_x"/>
                                          </p:val>
                                        </p:tav>
                                        <p:tav tm="100000">
                                          <p:val>
                                            <p:strVal val="#ppt_x"/>
                                          </p:val>
                                        </p:tav>
                                      </p:tavLst>
                                    </p:anim>
                                    <p:anim calcmode="lin" valueType="num">
                                      <p:cBhvr>
                                        <p:cTn id="7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barn(inVertical)">
                                      <p:cBhvr>
                                        <p:cTn id="76" dur="500"/>
                                        <p:tgtEl>
                                          <p:spTgt spid="30"/>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xit" presetSubtype="21" fill="hold" nodeType="clickEffect">
                                  <p:stCondLst>
                                    <p:cond delay="0"/>
                                  </p:stCondLst>
                                  <p:childTnLst>
                                    <p:animEffect transition="out" filter="barn(inVertical)">
                                      <p:cBhvr>
                                        <p:cTn id="80" dur="500"/>
                                        <p:tgtEl>
                                          <p:spTgt spid="30"/>
                                        </p:tgtEl>
                                      </p:cBhvr>
                                    </p:animEffect>
                                    <p:set>
                                      <p:cBhvr>
                                        <p:cTn id="81" dur="1" fill="hold">
                                          <p:stCondLst>
                                            <p:cond delay="499"/>
                                          </p:stCondLst>
                                        </p:cTn>
                                        <p:tgtEl>
                                          <p:spTgt spid="30"/>
                                        </p:tgtEl>
                                        <p:attrNameLst>
                                          <p:attrName>style.visibility</p:attrName>
                                        </p:attrNameLst>
                                      </p:cBhvr>
                                      <p:to>
                                        <p:strVal val="hidden"/>
                                      </p:to>
                                    </p:set>
                                  </p:childTnLst>
                                </p:cTn>
                              </p:par>
                            </p:childTnLst>
                          </p:cTn>
                        </p:par>
                        <p:par>
                          <p:cTn id="82" fill="hold">
                            <p:stCondLst>
                              <p:cond delay="500"/>
                            </p:stCondLst>
                            <p:childTnLst>
                              <p:par>
                                <p:cTn id="83" presetID="16" presetClass="entr" presetSubtype="21" fill="hold" grpId="0" nodeType="afterEffect">
                                  <p:stCondLst>
                                    <p:cond delay="0"/>
                                  </p:stCondLst>
                                  <p:childTnLst>
                                    <p:set>
                                      <p:cBhvr>
                                        <p:cTn id="84" dur="1" fill="hold">
                                          <p:stCondLst>
                                            <p:cond delay="0"/>
                                          </p:stCondLst>
                                        </p:cTn>
                                        <p:tgtEl>
                                          <p:spTgt spid="5"/>
                                        </p:tgtEl>
                                        <p:attrNameLst>
                                          <p:attrName>style.visibility</p:attrName>
                                        </p:attrNameLst>
                                      </p:cBhvr>
                                      <p:to>
                                        <p:strVal val="visible"/>
                                      </p:to>
                                    </p:set>
                                    <p:animEffect transition="in" filter="barn(inVertical)">
                                      <p:cBhvr>
                                        <p:cTn id="85" dur="500"/>
                                        <p:tgtEl>
                                          <p:spTgt spid="5"/>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barn(inVertical)">
                                      <p:cBhvr>
                                        <p:cTn id="90" dur="500"/>
                                        <p:tgtEl>
                                          <p:spTgt spid="24"/>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31"/>
                                        </p:tgtEl>
                                        <p:attrNameLst>
                                          <p:attrName>style.visibility</p:attrName>
                                        </p:attrNameLst>
                                      </p:cBhvr>
                                      <p:to>
                                        <p:strVal val="visible"/>
                                      </p:to>
                                    </p:set>
                                    <p:animEffect transition="in" filter="wipe(down)">
                                      <p:cBhvr>
                                        <p:cTn id="95" dur="500"/>
                                        <p:tgtEl>
                                          <p:spTgt spid="31"/>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xit" presetSubtype="4" fill="hold" nodeType="clickEffect">
                                  <p:stCondLst>
                                    <p:cond delay="0"/>
                                  </p:stCondLst>
                                  <p:childTnLst>
                                    <p:animEffect transition="out" filter="wipe(down)">
                                      <p:cBhvr>
                                        <p:cTn id="99" dur="500"/>
                                        <p:tgtEl>
                                          <p:spTgt spid="31"/>
                                        </p:tgtEl>
                                      </p:cBhvr>
                                    </p:animEffect>
                                    <p:set>
                                      <p:cBhvr>
                                        <p:cTn id="100" dur="1" fill="hold">
                                          <p:stCondLst>
                                            <p:cond delay="499"/>
                                          </p:stCondLst>
                                        </p:cTn>
                                        <p:tgtEl>
                                          <p:spTgt spid="31"/>
                                        </p:tgtEl>
                                        <p:attrNameLst>
                                          <p:attrName>style.visibility</p:attrName>
                                        </p:attrNameLst>
                                      </p:cBhvr>
                                      <p:to>
                                        <p:strVal val="hidden"/>
                                      </p:to>
                                    </p:set>
                                  </p:childTnLst>
                                </p:cTn>
                              </p:par>
                            </p:childTnLst>
                          </p:cTn>
                        </p:par>
                        <p:par>
                          <p:cTn id="101" fill="hold">
                            <p:stCondLst>
                              <p:cond delay="500"/>
                            </p:stCondLst>
                            <p:childTnLst>
                              <p:par>
                                <p:cTn id="102" presetID="22" presetClass="entr" presetSubtype="4" fill="hold" grpId="0" nodeType="afterEffect">
                                  <p:stCondLst>
                                    <p:cond delay="0"/>
                                  </p:stCondLst>
                                  <p:childTnLst>
                                    <p:set>
                                      <p:cBhvr>
                                        <p:cTn id="103" dur="1" fill="hold">
                                          <p:stCondLst>
                                            <p:cond delay="0"/>
                                          </p:stCondLst>
                                        </p:cTn>
                                        <p:tgtEl>
                                          <p:spTgt spid="19"/>
                                        </p:tgtEl>
                                        <p:attrNameLst>
                                          <p:attrName>style.visibility</p:attrName>
                                        </p:attrNameLst>
                                      </p:cBhvr>
                                      <p:to>
                                        <p:strVal val="visible"/>
                                      </p:to>
                                    </p:set>
                                    <p:animEffect transition="in" filter="wipe(down)">
                                      <p:cBhvr>
                                        <p:cTn id="104" dur="500"/>
                                        <p:tgtEl>
                                          <p:spTgt spid="19"/>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4" fill="hold" grpId="0" nodeType="clickEffect">
                                  <p:stCondLst>
                                    <p:cond delay="0"/>
                                  </p:stCondLst>
                                  <p:childTnLst>
                                    <p:set>
                                      <p:cBhvr>
                                        <p:cTn id="108" dur="1" fill="hold">
                                          <p:stCondLst>
                                            <p:cond delay="0"/>
                                          </p:stCondLst>
                                        </p:cTn>
                                        <p:tgtEl>
                                          <p:spTgt spid="25"/>
                                        </p:tgtEl>
                                        <p:attrNameLst>
                                          <p:attrName>style.visibility</p:attrName>
                                        </p:attrNameLst>
                                      </p:cBhvr>
                                      <p:to>
                                        <p:strVal val="visible"/>
                                      </p:to>
                                    </p:set>
                                    <p:animEffect transition="in" filter="wipe(down)">
                                      <p:cBhvr>
                                        <p:cTn id="109" dur="500"/>
                                        <p:tgtEl>
                                          <p:spTgt spid="25"/>
                                        </p:tgtEl>
                                      </p:cBhvr>
                                    </p:animEffect>
                                  </p:childTnLst>
                                </p:cTn>
                              </p:par>
                            </p:childTnLst>
                          </p:cTn>
                        </p:par>
                      </p:childTnLst>
                    </p:cTn>
                  </p:par>
                  <p:par>
                    <p:cTn id="110" fill="hold">
                      <p:stCondLst>
                        <p:cond delay="indefinite"/>
                      </p:stCondLst>
                      <p:childTnLst>
                        <p:par>
                          <p:cTn id="111" fill="hold">
                            <p:stCondLst>
                              <p:cond delay="0"/>
                            </p:stCondLst>
                            <p:childTnLst>
                              <p:par>
                                <p:cTn id="112" presetID="6" presetClass="entr" presetSubtype="16" fill="hold" nodeType="clickEffect">
                                  <p:stCondLst>
                                    <p:cond delay="0"/>
                                  </p:stCondLst>
                                  <p:childTnLst>
                                    <p:set>
                                      <p:cBhvr>
                                        <p:cTn id="113" dur="1" fill="hold">
                                          <p:stCondLst>
                                            <p:cond delay="0"/>
                                          </p:stCondLst>
                                        </p:cTn>
                                        <p:tgtEl>
                                          <p:spTgt spid="32"/>
                                        </p:tgtEl>
                                        <p:attrNameLst>
                                          <p:attrName>style.visibility</p:attrName>
                                        </p:attrNameLst>
                                      </p:cBhvr>
                                      <p:to>
                                        <p:strVal val="visible"/>
                                      </p:to>
                                    </p:set>
                                    <p:animEffect transition="in" filter="circle(in)">
                                      <p:cBhvr>
                                        <p:cTn id="114" dur="2000"/>
                                        <p:tgtEl>
                                          <p:spTgt spid="32"/>
                                        </p:tgtEl>
                                      </p:cBhvr>
                                    </p:animEffect>
                                  </p:childTnLst>
                                </p:cTn>
                              </p:par>
                            </p:childTnLst>
                          </p:cTn>
                        </p:par>
                      </p:childTnLst>
                    </p:cTn>
                  </p:par>
                  <p:par>
                    <p:cTn id="115" fill="hold">
                      <p:stCondLst>
                        <p:cond delay="indefinite"/>
                      </p:stCondLst>
                      <p:childTnLst>
                        <p:par>
                          <p:cTn id="116" fill="hold">
                            <p:stCondLst>
                              <p:cond delay="0"/>
                            </p:stCondLst>
                            <p:childTnLst>
                              <p:par>
                                <p:cTn id="117" presetID="8" presetClass="exit" presetSubtype="32" fill="hold" nodeType="clickEffect">
                                  <p:stCondLst>
                                    <p:cond delay="0"/>
                                  </p:stCondLst>
                                  <p:childTnLst>
                                    <p:animEffect transition="out" filter="diamond(out)">
                                      <p:cBhvr>
                                        <p:cTn id="118" dur="2000"/>
                                        <p:tgtEl>
                                          <p:spTgt spid="32"/>
                                        </p:tgtEl>
                                      </p:cBhvr>
                                    </p:animEffect>
                                    <p:set>
                                      <p:cBhvr>
                                        <p:cTn id="119" dur="1" fill="hold">
                                          <p:stCondLst>
                                            <p:cond delay="1999"/>
                                          </p:stCondLst>
                                        </p:cTn>
                                        <p:tgtEl>
                                          <p:spTgt spid="32"/>
                                        </p:tgtEl>
                                        <p:attrNameLst>
                                          <p:attrName>style.visibility</p:attrName>
                                        </p:attrNameLst>
                                      </p:cBhvr>
                                      <p:to>
                                        <p:strVal val="hidden"/>
                                      </p:to>
                                    </p:set>
                                  </p:childTnLst>
                                </p:cTn>
                              </p:par>
                            </p:childTnLst>
                          </p:cTn>
                        </p:par>
                        <p:par>
                          <p:cTn id="120" fill="hold">
                            <p:stCondLst>
                              <p:cond delay="2000"/>
                            </p:stCondLst>
                            <p:childTnLst>
                              <p:par>
                                <p:cTn id="121" presetID="6" presetClass="entr" presetSubtype="16" fill="hold" grpId="0" nodeType="afterEffect">
                                  <p:stCondLst>
                                    <p:cond delay="0"/>
                                  </p:stCondLst>
                                  <p:childTnLst>
                                    <p:set>
                                      <p:cBhvr>
                                        <p:cTn id="122" dur="1" fill="hold">
                                          <p:stCondLst>
                                            <p:cond delay="0"/>
                                          </p:stCondLst>
                                        </p:cTn>
                                        <p:tgtEl>
                                          <p:spTgt spid="20"/>
                                        </p:tgtEl>
                                        <p:attrNameLst>
                                          <p:attrName>style.visibility</p:attrName>
                                        </p:attrNameLst>
                                      </p:cBhvr>
                                      <p:to>
                                        <p:strVal val="visible"/>
                                      </p:to>
                                    </p:set>
                                    <p:animEffect transition="in" filter="circle(in)">
                                      <p:cBhvr>
                                        <p:cTn id="123" dur="500"/>
                                        <p:tgtEl>
                                          <p:spTgt spid="20"/>
                                        </p:tgtEl>
                                      </p:cBhvr>
                                    </p:animEffect>
                                  </p:childTnLst>
                                </p:cTn>
                              </p:par>
                            </p:childTnLst>
                          </p:cTn>
                        </p:par>
                      </p:childTnLst>
                    </p:cTn>
                  </p:par>
                  <p:par>
                    <p:cTn id="124" fill="hold">
                      <p:stCondLst>
                        <p:cond delay="indefinite"/>
                      </p:stCondLst>
                      <p:childTnLst>
                        <p:par>
                          <p:cTn id="125" fill="hold">
                            <p:stCondLst>
                              <p:cond delay="0"/>
                            </p:stCondLst>
                            <p:childTnLst>
                              <p:par>
                                <p:cTn id="126" presetID="6" presetClass="entr" presetSubtype="16" fill="hold" grpId="0" nodeType="clickEffect">
                                  <p:stCondLst>
                                    <p:cond delay="0"/>
                                  </p:stCondLst>
                                  <p:childTnLst>
                                    <p:set>
                                      <p:cBhvr>
                                        <p:cTn id="127" dur="1" fill="hold">
                                          <p:stCondLst>
                                            <p:cond delay="0"/>
                                          </p:stCondLst>
                                        </p:cTn>
                                        <p:tgtEl>
                                          <p:spTgt spid="26"/>
                                        </p:tgtEl>
                                        <p:attrNameLst>
                                          <p:attrName>style.visibility</p:attrName>
                                        </p:attrNameLst>
                                      </p:cBhvr>
                                      <p:to>
                                        <p:strVal val="visible"/>
                                      </p:to>
                                    </p:set>
                                    <p:animEffect transition="in" filter="circle(in)">
                                      <p:cBhvr>
                                        <p:cTn id="128"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9" grpId="0"/>
      <p:bldP spid="20" grpId="0"/>
      <p:bldP spid="21" grpId="0"/>
      <p:bldP spid="22" grpId="0"/>
      <p:bldP spid="23" grpId="0"/>
      <p:bldP spid="24"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04800" y="1251992"/>
            <a:ext cx="2610205" cy="2258836"/>
          </a:xfrm>
          <a:prstGeom prst="rect">
            <a:avLst/>
          </a:prstGeom>
        </p:spPr>
      </p:pic>
      <p:sp>
        <p:nvSpPr>
          <p:cNvPr id="10" name="TextBox 9"/>
          <p:cNvSpPr txBox="1"/>
          <p:nvPr/>
        </p:nvSpPr>
        <p:spPr>
          <a:xfrm>
            <a:off x="2027903" y="188346"/>
            <a:ext cx="6272843" cy="523220"/>
          </a:xfrm>
          <a:prstGeom prst="rect">
            <a:avLst/>
          </a:prstGeom>
          <a:noFill/>
        </p:spPr>
        <p:txBody>
          <a:bodyPr wrap="square" rtlCol="0">
            <a:spAutoFit/>
          </a:bodyPr>
          <a:lstStyle/>
          <a:p>
            <a:r>
              <a:rPr lang="en-US" sz="2800" b="1" dirty="0">
                <a:solidFill>
                  <a:srgbClr val="C00000"/>
                </a:solidFill>
              </a:rPr>
              <a:t>1</a:t>
            </a:r>
            <a:r>
              <a:rPr lang="en-US" sz="2800" b="1" dirty="0" smtClean="0">
                <a:solidFill>
                  <a:srgbClr val="C00000"/>
                </a:solidFill>
              </a:rPr>
              <a:t>. Match the verbs with the pictures</a:t>
            </a:r>
            <a:endParaRPr lang="en-US" sz="2800" b="1" dirty="0">
              <a:solidFill>
                <a:srgbClr val="C00000"/>
              </a:solidFill>
            </a:endParaRPr>
          </a:p>
        </p:txBody>
      </p:sp>
      <p:sp>
        <p:nvSpPr>
          <p:cNvPr id="11" name="Rectangle 10"/>
          <p:cNvSpPr/>
          <p:nvPr/>
        </p:nvSpPr>
        <p:spPr>
          <a:xfrm>
            <a:off x="7819103" y="685800"/>
            <a:ext cx="1705897" cy="523220"/>
          </a:xfrm>
          <a:prstGeom prst="rect">
            <a:avLst/>
          </a:prstGeom>
        </p:spPr>
        <p:txBody>
          <a:bodyPr wrap="square">
            <a:spAutoFit/>
          </a:bodyPr>
          <a:lstStyle/>
          <a:p>
            <a:r>
              <a:rPr lang="en-US" sz="2800" b="1" dirty="0" smtClean="0">
                <a:solidFill>
                  <a:srgbClr val="002060"/>
                </a:solidFill>
              </a:rPr>
              <a:t>Mould </a:t>
            </a:r>
            <a:endParaRPr lang="en-US" sz="2800" b="1" dirty="0">
              <a:solidFill>
                <a:srgbClr val="002060"/>
              </a:solidFill>
            </a:endParaRPr>
          </a:p>
        </p:txBody>
      </p:sp>
      <p:sp>
        <p:nvSpPr>
          <p:cNvPr id="12" name="Rectangle 11"/>
          <p:cNvSpPr/>
          <p:nvPr/>
        </p:nvSpPr>
        <p:spPr>
          <a:xfrm>
            <a:off x="304800" y="685800"/>
            <a:ext cx="1032462" cy="523220"/>
          </a:xfrm>
          <a:prstGeom prst="rect">
            <a:avLst/>
          </a:prstGeom>
        </p:spPr>
        <p:txBody>
          <a:bodyPr wrap="none">
            <a:spAutoFit/>
          </a:bodyPr>
          <a:lstStyle/>
          <a:p>
            <a:r>
              <a:rPr lang="en-US" sz="2800" b="1" dirty="0" smtClean="0">
                <a:solidFill>
                  <a:srgbClr val="002060"/>
                </a:solidFill>
              </a:rPr>
              <a:t>Carve</a:t>
            </a:r>
            <a:endParaRPr lang="en-US" sz="2800" dirty="0">
              <a:solidFill>
                <a:srgbClr val="002060"/>
              </a:solidFill>
            </a:endParaRPr>
          </a:p>
        </p:txBody>
      </p:sp>
      <p:sp>
        <p:nvSpPr>
          <p:cNvPr id="13" name="Rectangle 12"/>
          <p:cNvSpPr/>
          <p:nvPr/>
        </p:nvSpPr>
        <p:spPr>
          <a:xfrm>
            <a:off x="1793770" y="685800"/>
            <a:ext cx="898772" cy="523220"/>
          </a:xfrm>
          <a:prstGeom prst="rect">
            <a:avLst/>
          </a:prstGeom>
        </p:spPr>
        <p:txBody>
          <a:bodyPr wrap="square">
            <a:spAutoFit/>
          </a:bodyPr>
          <a:lstStyle/>
          <a:p>
            <a:r>
              <a:rPr lang="en-US" sz="2800" b="1" dirty="0">
                <a:solidFill>
                  <a:srgbClr val="002060"/>
                </a:solidFill>
              </a:rPr>
              <a:t>Cast </a:t>
            </a:r>
            <a:endParaRPr lang="en-US" sz="2800" b="1" dirty="0">
              <a:solidFill>
                <a:srgbClr val="002060"/>
              </a:solidFill>
            </a:endParaRPr>
          </a:p>
        </p:txBody>
      </p:sp>
      <p:sp>
        <p:nvSpPr>
          <p:cNvPr id="14" name="Rectangle 13"/>
          <p:cNvSpPr/>
          <p:nvPr/>
        </p:nvSpPr>
        <p:spPr>
          <a:xfrm>
            <a:off x="3144417" y="685800"/>
            <a:ext cx="1198983" cy="523220"/>
          </a:xfrm>
          <a:prstGeom prst="rect">
            <a:avLst/>
          </a:prstGeom>
        </p:spPr>
        <p:txBody>
          <a:bodyPr wrap="square">
            <a:spAutoFit/>
          </a:bodyPr>
          <a:lstStyle/>
          <a:p>
            <a:r>
              <a:rPr lang="en-US" sz="2800" b="1" dirty="0">
                <a:solidFill>
                  <a:srgbClr val="002060"/>
                </a:solidFill>
              </a:rPr>
              <a:t>Weave</a:t>
            </a:r>
            <a:endParaRPr lang="en-US" sz="2800" b="1" dirty="0">
              <a:solidFill>
                <a:srgbClr val="002060"/>
              </a:solidFill>
            </a:endParaRPr>
          </a:p>
        </p:txBody>
      </p:sp>
      <p:sp>
        <p:nvSpPr>
          <p:cNvPr id="15" name="Rectangle 14"/>
          <p:cNvSpPr/>
          <p:nvPr/>
        </p:nvSpPr>
        <p:spPr>
          <a:xfrm>
            <a:off x="4727354" y="685800"/>
            <a:ext cx="1749646" cy="523220"/>
          </a:xfrm>
          <a:prstGeom prst="rect">
            <a:avLst/>
          </a:prstGeom>
        </p:spPr>
        <p:txBody>
          <a:bodyPr wrap="square">
            <a:spAutoFit/>
          </a:bodyPr>
          <a:lstStyle/>
          <a:p>
            <a:r>
              <a:rPr lang="en-US" sz="2800" b="1" dirty="0">
                <a:solidFill>
                  <a:srgbClr val="002060"/>
                </a:solidFill>
              </a:rPr>
              <a:t>Embroider</a:t>
            </a:r>
            <a:endParaRPr lang="en-US" sz="2800" b="1" dirty="0">
              <a:solidFill>
                <a:srgbClr val="002060"/>
              </a:solidFill>
            </a:endParaRPr>
          </a:p>
        </p:txBody>
      </p:sp>
      <p:sp>
        <p:nvSpPr>
          <p:cNvPr id="16" name="Rectangle 15"/>
          <p:cNvSpPr/>
          <p:nvPr/>
        </p:nvSpPr>
        <p:spPr>
          <a:xfrm>
            <a:off x="6735051" y="685800"/>
            <a:ext cx="1189749" cy="523220"/>
          </a:xfrm>
          <a:prstGeom prst="rect">
            <a:avLst/>
          </a:prstGeom>
        </p:spPr>
        <p:txBody>
          <a:bodyPr wrap="square">
            <a:spAutoFit/>
          </a:bodyPr>
          <a:lstStyle/>
          <a:p>
            <a:r>
              <a:rPr lang="en-US" sz="2800" b="1" dirty="0">
                <a:solidFill>
                  <a:srgbClr val="002060"/>
                </a:solidFill>
              </a:rPr>
              <a:t>Knit	 </a:t>
            </a:r>
            <a:endParaRPr lang="en-US" sz="2800" b="1" dirty="0">
              <a:solidFill>
                <a:srgbClr val="002060"/>
              </a:solidFill>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8279" y="1281488"/>
            <a:ext cx="2602831" cy="224163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34" y="1289108"/>
            <a:ext cx="2602831" cy="2229340"/>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883" y="4067175"/>
            <a:ext cx="2159154" cy="1876425"/>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2200" y="4081923"/>
            <a:ext cx="2209800" cy="1861677"/>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6244" y="4096671"/>
            <a:ext cx="2209800" cy="1846929"/>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8000" y="4096670"/>
            <a:ext cx="2172065" cy="1846930"/>
          </a:xfrm>
          <a:prstGeom prst="rect">
            <a:avLst/>
          </a:prstGeom>
        </p:spPr>
      </p:pic>
      <p:sp>
        <p:nvSpPr>
          <p:cNvPr id="23" name="TextBox 22"/>
          <p:cNvSpPr txBox="1"/>
          <p:nvPr/>
        </p:nvSpPr>
        <p:spPr>
          <a:xfrm>
            <a:off x="142292" y="3523118"/>
            <a:ext cx="2905708" cy="523220"/>
          </a:xfrm>
          <a:prstGeom prst="rect">
            <a:avLst/>
          </a:prstGeom>
          <a:noFill/>
        </p:spPr>
        <p:txBody>
          <a:bodyPr wrap="square" rtlCol="0">
            <a:spAutoFit/>
          </a:bodyPr>
          <a:lstStyle/>
          <a:p>
            <a:r>
              <a:rPr lang="en-US" sz="2800" dirty="0" smtClean="0"/>
              <a:t>A. .........................</a:t>
            </a:r>
            <a:endParaRPr lang="en-US" sz="2800" dirty="0"/>
          </a:p>
        </p:txBody>
      </p:sp>
      <p:sp>
        <p:nvSpPr>
          <p:cNvPr id="24" name="TextBox 23"/>
          <p:cNvSpPr txBox="1"/>
          <p:nvPr/>
        </p:nvSpPr>
        <p:spPr>
          <a:xfrm>
            <a:off x="3124200" y="3505200"/>
            <a:ext cx="2905708" cy="523220"/>
          </a:xfrm>
          <a:prstGeom prst="rect">
            <a:avLst/>
          </a:prstGeom>
          <a:noFill/>
        </p:spPr>
        <p:txBody>
          <a:bodyPr wrap="square" rtlCol="0">
            <a:spAutoFit/>
          </a:bodyPr>
          <a:lstStyle/>
          <a:p>
            <a:r>
              <a:rPr lang="en-US" sz="2800" dirty="0"/>
              <a:t>B</a:t>
            </a:r>
            <a:r>
              <a:rPr lang="en-US" sz="2800" dirty="0" smtClean="0"/>
              <a:t>. .........................</a:t>
            </a:r>
            <a:endParaRPr lang="en-US" sz="2800" dirty="0"/>
          </a:p>
        </p:txBody>
      </p:sp>
      <p:sp>
        <p:nvSpPr>
          <p:cNvPr id="25" name="TextBox 24"/>
          <p:cNvSpPr txBox="1"/>
          <p:nvPr/>
        </p:nvSpPr>
        <p:spPr>
          <a:xfrm>
            <a:off x="6238292" y="3505200"/>
            <a:ext cx="2905708" cy="523220"/>
          </a:xfrm>
          <a:prstGeom prst="rect">
            <a:avLst/>
          </a:prstGeom>
          <a:noFill/>
        </p:spPr>
        <p:txBody>
          <a:bodyPr wrap="square" rtlCol="0">
            <a:spAutoFit/>
          </a:bodyPr>
          <a:lstStyle/>
          <a:p>
            <a:r>
              <a:rPr lang="en-US" sz="2800" dirty="0"/>
              <a:t>C</a:t>
            </a:r>
            <a:r>
              <a:rPr lang="en-US" sz="2800" dirty="0" smtClean="0"/>
              <a:t>. .........................</a:t>
            </a:r>
            <a:endParaRPr lang="en-US" sz="2800" dirty="0"/>
          </a:p>
        </p:txBody>
      </p:sp>
      <p:sp>
        <p:nvSpPr>
          <p:cNvPr id="26" name="TextBox 25"/>
          <p:cNvSpPr txBox="1"/>
          <p:nvPr/>
        </p:nvSpPr>
        <p:spPr>
          <a:xfrm>
            <a:off x="142292" y="6029980"/>
            <a:ext cx="2905708" cy="523220"/>
          </a:xfrm>
          <a:prstGeom prst="rect">
            <a:avLst/>
          </a:prstGeom>
          <a:noFill/>
        </p:spPr>
        <p:txBody>
          <a:bodyPr wrap="square" rtlCol="0">
            <a:spAutoFit/>
          </a:bodyPr>
          <a:lstStyle/>
          <a:p>
            <a:r>
              <a:rPr lang="en-US" sz="2800" dirty="0"/>
              <a:t>D</a:t>
            </a:r>
            <a:r>
              <a:rPr lang="en-US" sz="2800" dirty="0" smtClean="0"/>
              <a:t>. ...................</a:t>
            </a:r>
            <a:endParaRPr lang="en-US" sz="2800" dirty="0"/>
          </a:p>
        </p:txBody>
      </p:sp>
      <p:sp>
        <p:nvSpPr>
          <p:cNvPr id="27" name="TextBox 26"/>
          <p:cNvSpPr txBox="1"/>
          <p:nvPr/>
        </p:nvSpPr>
        <p:spPr>
          <a:xfrm>
            <a:off x="2352092" y="6019800"/>
            <a:ext cx="2905708" cy="523220"/>
          </a:xfrm>
          <a:prstGeom prst="rect">
            <a:avLst/>
          </a:prstGeom>
          <a:noFill/>
        </p:spPr>
        <p:txBody>
          <a:bodyPr wrap="square" rtlCol="0">
            <a:spAutoFit/>
          </a:bodyPr>
          <a:lstStyle/>
          <a:p>
            <a:r>
              <a:rPr lang="en-US" sz="2800" dirty="0"/>
              <a:t>E</a:t>
            </a:r>
            <a:r>
              <a:rPr lang="en-US" sz="2800" dirty="0" smtClean="0"/>
              <a:t>. ...................</a:t>
            </a:r>
            <a:endParaRPr lang="en-US" sz="2800" dirty="0"/>
          </a:p>
        </p:txBody>
      </p:sp>
      <p:sp>
        <p:nvSpPr>
          <p:cNvPr id="28" name="TextBox 27"/>
          <p:cNvSpPr txBox="1"/>
          <p:nvPr/>
        </p:nvSpPr>
        <p:spPr>
          <a:xfrm>
            <a:off x="4561892" y="6019800"/>
            <a:ext cx="2905708" cy="523220"/>
          </a:xfrm>
          <a:prstGeom prst="rect">
            <a:avLst/>
          </a:prstGeom>
          <a:noFill/>
        </p:spPr>
        <p:txBody>
          <a:bodyPr wrap="square" rtlCol="0">
            <a:spAutoFit/>
          </a:bodyPr>
          <a:lstStyle/>
          <a:p>
            <a:r>
              <a:rPr lang="en-US" sz="2800" dirty="0"/>
              <a:t>F</a:t>
            </a:r>
            <a:r>
              <a:rPr lang="en-US" sz="2800" dirty="0" smtClean="0"/>
              <a:t>. ...................</a:t>
            </a:r>
            <a:endParaRPr lang="en-US" sz="2800" dirty="0"/>
          </a:p>
        </p:txBody>
      </p:sp>
      <p:sp>
        <p:nvSpPr>
          <p:cNvPr id="29" name="TextBox 28"/>
          <p:cNvSpPr txBox="1"/>
          <p:nvPr/>
        </p:nvSpPr>
        <p:spPr>
          <a:xfrm>
            <a:off x="6847892" y="6019800"/>
            <a:ext cx="2905708" cy="523220"/>
          </a:xfrm>
          <a:prstGeom prst="rect">
            <a:avLst/>
          </a:prstGeom>
          <a:noFill/>
        </p:spPr>
        <p:txBody>
          <a:bodyPr wrap="square" rtlCol="0">
            <a:spAutoFit/>
          </a:bodyPr>
          <a:lstStyle/>
          <a:p>
            <a:r>
              <a:rPr lang="en-US" sz="2800" dirty="0"/>
              <a:t>G</a:t>
            </a:r>
            <a:r>
              <a:rPr lang="en-US" sz="2800" dirty="0" smtClean="0"/>
              <a:t>. ...................</a:t>
            </a:r>
            <a:endParaRPr lang="en-US" sz="2800" dirty="0"/>
          </a:p>
        </p:txBody>
      </p:sp>
      <p:sp>
        <p:nvSpPr>
          <p:cNvPr id="30" name="Rectangle 29"/>
          <p:cNvSpPr/>
          <p:nvPr/>
        </p:nvSpPr>
        <p:spPr>
          <a:xfrm>
            <a:off x="3138948" y="685800"/>
            <a:ext cx="1198983" cy="523220"/>
          </a:xfrm>
          <a:prstGeom prst="rect">
            <a:avLst/>
          </a:prstGeom>
        </p:spPr>
        <p:txBody>
          <a:bodyPr wrap="square">
            <a:spAutoFit/>
          </a:bodyPr>
          <a:lstStyle/>
          <a:p>
            <a:r>
              <a:rPr lang="en-US" sz="2800" b="1" dirty="0">
                <a:solidFill>
                  <a:srgbClr val="002060"/>
                </a:solidFill>
              </a:rPr>
              <a:t>Weave</a:t>
            </a:r>
            <a:endParaRPr lang="en-US" sz="2800" b="1" dirty="0">
              <a:solidFill>
                <a:srgbClr val="00206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Content Placeholder 1" descr="Picture1"/>
          <p:cNvPicPr>
            <a:picLocks noChangeAspect="1"/>
          </p:cNvPicPr>
          <p:nvPr>
            <p:ph idx="1"/>
          </p:nvPr>
        </p:nvPicPr>
        <p:blipFill>
          <a:blip r:embed="rId1"/>
          <a:stretch>
            <a:fillRect/>
          </a:stretch>
        </p:blipFill>
        <p:spPr>
          <a:xfrm>
            <a:off x="-152400" y="0"/>
            <a:ext cx="9733280" cy="7302500"/>
          </a:xfrm>
          <a:prstGeom prst="rect">
            <a:avLst/>
          </a:prstGeom>
        </p:spPr>
      </p:pic>
      <p:sp>
        <p:nvSpPr>
          <p:cNvPr id="4" name="Slide Number Placeholder 3"/>
          <p:cNvSpPr>
            <a:spLocks noGrp="1"/>
          </p:cNvSpPr>
          <p:nvPr>
            <p:ph type="sldNum" sz="quarter" idx="12"/>
          </p:nvPr>
        </p:nvSpPr>
        <p:spPr/>
        <p:txBody>
          <a:bodyPr/>
          <a:p>
            <a:fld id="{A397C43D-27AD-4A3D-8DEC-66A95DD9E4BC}" type="slidenum">
              <a:rPr lang="en-GB" sz="900" smtClean="0"/>
            </a:fld>
            <a:endParaRPr lang="en-GB" sz="900" dirty="0"/>
          </a:p>
        </p:txBody>
      </p:sp>
      <p:sp>
        <p:nvSpPr>
          <p:cNvPr id="5" name="Plaque 4"/>
          <p:cNvSpPr/>
          <p:nvPr/>
        </p:nvSpPr>
        <p:spPr>
          <a:xfrm>
            <a:off x="6189980" y="1600200"/>
            <a:ext cx="2806065" cy="971550"/>
          </a:xfrm>
          <a:prstGeom prst="plaque">
            <a:avLst/>
          </a:prstGeom>
        </p:spPr>
        <p:style>
          <a:lnRef idx="1">
            <a:schemeClr val="accent1"/>
          </a:lnRef>
          <a:fillRef idx="2">
            <a:schemeClr val="accent1"/>
          </a:fillRef>
          <a:effectRef idx="1">
            <a:schemeClr val="accent1"/>
          </a:effectRef>
          <a:fontRef idx="minor">
            <a:schemeClr val="dk1"/>
          </a:fontRef>
        </p:style>
        <p:txBody>
          <a:bodyPr rtlCol="0" anchor="ctr"/>
          <a:p>
            <a:pPr algn="ctr"/>
            <a:r>
              <a:rPr lang="en-US" sz="4050">
                <a:solidFill>
                  <a:srgbClr val="FF0000"/>
                </a:solidFill>
              </a:rPr>
              <a:t>carve</a:t>
            </a:r>
            <a:endParaRPr lang="en-US" sz="4050">
              <a:solidFill>
                <a:srgbClr val="FF0000"/>
              </a:solidFill>
            </a:endParaRPr>
          </a:p>
        </p:txBody>
      </p:sp>
      <p:sp>
        <p:nvSpPr>
          <p:cNvPr id="9" name="Plaque 8"/>
          <p:cNvSpPr/>
          <p:nvPr/>
        </p:nvSpPr>
        <p:spPr>
          <a:xfrm>
            <a:off x="6172200" y="2849245"/>
            <a:ext cx="2809240" cy="1085850"/>
          </a:xfrm>
          <a:prstGeom prst="plaque">
            <a:avLst/>
          </a:prstGeom>
          <a:solidFill>
            <a:srgbClr val="FF0000"/>
          </a:solidFill>
        </p:spPr>
        <p:style>
          <a:lnRef idx="2">
            <a:schemeClr val="accent3">
              <a:shade val="50000"/>
            </a:schemeClr>
          </a:lnRef>
          <a:fillRef idx="1">
            <a:schemeClr val="accent3"/>
          </a:fillRef>
          <a:effectRef idx="0">
            <a:schemeClr val="accent3"/>
          </a:effectRef>
          <a:fontRef idx="minor">
            <a:schemeClr val="lt1"/>
          </a:fontRef>
        </p:style>
        <p:txBody>
          <a:bodyPr rtlCol="0" anchor="ctr"/>
          <a:p>
            <a:pPr algn="ctr"/>
            <a:r>
              <a:rPr lang="en-US" sz="4500"/>
              <a:t>cast</a:t>
            </a:r>
            <a:endParaRPr lang="en-US" sz="4500"/>
          </a:p>
        </p:txBody>
      </p:sp>
      <p:sp>
        <p:nvSpPr>
          <p:cNvPr id="10" name="Plaque 9"/>
          <p:cNvSpPr/>
          <p:nvPr/>
        </p:nvSpPr>
        <p:spPr>
          <a:xfrm>
            <a:off x="6118225" y="4361180"/>
            <a:ext cx="2809240" cy="1085850"/>
          </a:xfrm>
          <a:prstGeom prst="plaque">
            <a:avLst/>
          </a:prstGeom>
          <a:gradFill>
            <a:gsLst>
              <a:gs pos="0">
                <a:srgbClr val="7B32B2"/>
              </a:gs>
              <a:gs pos="100000">
                <a:srgbClr val="401A5D"/>
              </a:gs>
            </a:gsLst>
            <a:lin scaled="0"/>
          </a:gradFill>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en-US" sz="4000"/>
              <a:t>embroider</a:t>
            </a:r>
            <a:endParaRPr lang="en-US" sz="400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 y="1842770"/>
            <a:ext cx="5121910" cy="360426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32" fill="hold" grpId="0" nodeType="clickEffect">
                                  <p:stCondLst>
                                    <p:cond delay="0"/>
                                  </p:stCondLst>
                                  <p:childTnLst>
                                    <p:animEffect transition="out" filter="diamond(out)">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par>
                                <p:cTn id="8" presetID="8" presetClass="exit" presetSubtype="32" fill="hold" grpId="0" nodeType="withEffect">
                                  <p:stCondLst>
                                    <p:cond delay="0"/>
                                  </p:stCondLst>
                                  <p:childTnLst>
                                    <p:animEffect transition="out" filter="diamond(out)">
                                      <p:cBhvr>
                                        <p:cTn id="9" dur="2000"/>
                                        <p:tgtEl>
                                          <p:spTgt spid="10"/>
                                        </p:tgtEl>
                                      </p:cBhvr>
                                    </p:animEffect>
                                    <p:set>
                                      <p:cBhvr>
                                        <p:cTn id="10"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Content Placeholder 1" descr="Picture1"/>
          <p:cNvPicPr>
            <a:picLocks noChangeAspect="1"/>
          </p:cNvPicPr>
          <p:nvPr>
            <p:ph sz="half" idx="1"/>
          </p:nvPr>
        </p:nvPicPr>
        <p:blipFill>
          <a:blip r:embed="rId1"/>
          <a:stretch>
            <a:fillRect/>
          </a:stretch>
        </p:blipFill>
        <p:spPr>
          <a:xfrm>
            <a:off x="-533400" y="-228600"/>
            <a:ext cx="9849485" cy="7388860"/>
          </a:xfrm>
          <a:prstGeom prst="rect">
            <a:avLst/>
          </a:prstGeom>
        </p:spPr>
      </p:pic>
      <p:sp>
        <p:nvSpPr>
          <p:cNvPr id="4" name="Slide Number Placeholder 3"/>
          <p:cNvSpPr>
            <a:spLocks noGrp="1"/>
          </p:cNvSpPr>
          <p:nvPr>
            <p:ph type="sldNum" sz="quarter" idx="12"/>
          </p:nvPr>
        </p:nvSpPr>
        <p:spPr/>
        <p:txBody>
          <a:bodyPr/>
          <a:p>
            <a:fld id="{A397C43D-27AD-4A3D-8DEC-66A95DD9E4BC}" type="slidenum">
              <a:rPr lang="en-GB" sz="900" smtClean="0"/>
            </a:fld>
            <a:endParaRPr lang="en-GB" sz="900" dirty="0"/>
          </a:p>
        </p:txBody>
      </p:sp>
      <p:sp>
        <p:nvSpPr>
          <p:cNvPr id="5" name="Plaque 4"/>
          <p:cNvSpPr/>
          <p:nvPr/>
        </p:nvSpPr>
        <p:spPr>
          <a:xfrm>
            <a:off x="6223635" y="1502569"/>
            <a:ext cx="2561273" cy="971550"/>
          </a:xfrm>
          <a:prstGeom prst="plaque">
            <a:avLst/>
          </a:prstGeom>
        </p:spPr>
        <p:style>
          <a:lnRef idx="2">
            <a:schemeClr val="accent2"/>
          </a:lnRef>
          <a:fillRef idx="1">
            <a:schemeClr val="lt1"/>
          </a:fillRef>
          <a:effectRef idx="0">
            <a:schemeClr val="accent2"/>
          </a:effectRef>
          <a:fontRef idx="minor">
            <a:schemeClr val="dk1"/>
          </a:fontRef>
        </p:style>
        <p:txBody>
          <a:bodyPr rtlCol="0" anchor="ctr"/>
          <a:p>
            <a:pPr algn="ctr"/>
            <a:r>
              <a:rPr lang="en-US" sz="4050">
                <a:solidFill>
                  <a:srgbClr val="FF0000"/>
                </a:solidFill>
              </a:rPr>
              <a:t>cast</a:t>
            </a:r>
            <a:endParaRPr lang="en-US" sz="4050">
              <a:solidFill>
                <a:srgbClr val="FF0000"/>
              </a:solidFill>
            </a:endParaRPr>
          </a:p>
        </p:txBody>
      </p:sp>
      <p:sp>
        <p:nvSpPr>
          <p:cNvPr id="9" name="Plaque 8"/>
          <p:cNvSpPr/>
          <p:nvPr/>
        </p:nvSpPr>
        <p:spPr>
          <a:xfrm>
            <a:off x="6248083" y="2743200"/>
            <a:ext cx="2350770" cy="1085850"/>
          </a:xfrm>
          <a:prstGeom prst="plaque">
            <a:avLst/>
          </a:prstGeom>
        </p:spPr>
        <p:style>
          <a:lnRef idx="1">
            <a:schemeClr val="accent6"/>
          </a:lnRef>
          <a:fillRef idx="3">
            <a:schemeClr val="accent6"/>
          </a:fillRef>
          <a:effectRef idx="2">
            <a:schemeClr val="accent6"/>
          </a:effectRef>
          <a:fontRef idx="minor">
            <a:schemeClr val="lt1"/>
          </a:fontRef>
        </p:style>
        <p:txBody>
          <a:bodyPr rtlCol="0" anchor="ctr"/>
          <a:p>
            <a:pPr algn="ctr"/>
            <a:r>
              <a:rPr lang="en-US" sz="4500"/>
              <a:t>mould</a:t>
            </a:r>
            <a:endParaRPr lang="en-US" sz="4500"/>
          </a:p>
        </p:txBody>
      </p:sp>
      <p:sp>
        <p:nvSpPr>
          <p:cNvPr id="10" name="Plaque 9"/>
          <p:cNvSpPr/>
          <p:nvPr/>
        </p:nvSpPr>
        <p:spPr>
          <a:xfrm>
            <a:off x="6322695" y="4098131"/>
            <a:ext cx="2364105" cy="1085850"/>
          </a:xfrm>
          <a:prstGeom prst="plaque">
            <a:avLst/>
          </a:prstGeom>
          <a:solidFill>
            <a:schemeClr val="accent1">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p>
            <a:pPr algn="ctr"/>
            <a:r>
              <a:rPr lang="en-US" sz="4050" b="1">
                <a:solidFill>
                  <a:schemeClr val="tx1"/>
                </a:solidFill>
              </a:rPr>
              <a:t>carve</a:t>
            </a:r>
            <a:endParaRPr lang="en-US" sz="4050" b="1">
              <a:solidFill>
                <a:schemeClr val="tx1"/>
              </a:solidFill>
            </a:endParaRPr>
          </a:p>
        </p:txBody>
      </p:sp>
      <p:pic>
        <p:nvPicPr>
          <p:cNvPr id="17" name="Content Placeholder 16"/>
          <p:cNvPicPr>
            <a:picLocks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0" y="1219200"/>
            <a:ext cx="5132705" cy="3883025"/>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5" presetClass="exit" presetSubtype="10" fill="hold" grpId="0" nodeType="withEffect">
                                  <p:stCondLst>
                                    <p:cond delay="0"/>
                                  </p:stCondLst>
                                  <p:childTnLst>
                                    <p:animEffect transition="out" filter="checkerboard(across)">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Content Placeholder 1" descr="Picture1"/>
          <p:cNvPicPr>
            <a:picLocks noChangeAspect="1"/>
          </p:cNvPicPr>
          <p:nvPr>
            <p:ph sz="half" idx="1"/>
          </p:nvPr>
        </p:nvPicPr>
        <p:blipFill>
          <a:blip r:embed="rId1"/>
          <a:stretch>
            <a:fillRect/>
          </a:stretch>
        </p:blipFill>
        <p:spPr>
          <a:xfrm>
            <a:off x="-152400" y="0"/>
            <a:ext cx="9356725" cy="7019290"/>
          </a:xfrm>
          <a:prstGeom prst="rect">
            <a:avLst/>
          </a:prstGeom>
        </p:spPr>
      </p:pic>
      <p:sp>
        <p:nvSpPr>
          <p:cNvPr id="4" name="Slide Number Placeholder 3"/>
          <p:cNvSpPr>
            <a:spLocks noGrp="1"/>
          </p:cNvSpPr>
          <p:nvPr>
            <p:ph type="sldNum" sz="quarter" idx="12"/>
          </p:nvPr>
        </p:nvSpPr>
        <p:spPr/>
        <p:txBody>
          <a:bodyPr/>
          <a:p>
            <a:fld id="{A397C43D-27AD-4A3D-8DEC-66A95DD9E4BC}" type="slidenum">
              <a:rPr lang="en-GB" sz="900" smtClean="0"/>
            </a:fld>
            <a:endParaRPr lang="en-GB" sz="900" dirty="0"/>
          </a:p>
        </p:txBody>
      </p:sp>
      <p:sp>
        <p:nvSpPr>
          <p:cNvPr id="5" name="Plaque 4"/>
          <p:cNvSpPr/>
          <p:nvPr/>
        </p:nvSpPr>
        <p:spPr>
          <a:xfrm>
            <a:off x="5257800" y="1502410"/>
            <a:ext cx="2821940" cy="971550"/>
          </a:xfrm>
          <a:prstGeom prst="plaque">
            <a:avLst/>
          </a:prstGeom>
        </p:spPr>
        <p:style>
          <a:lnRef idx="2">
            <a:schemeClr val="accent4"/>
          </a:lnRef>
          <a:fillRef idx="1">
            <a:schemeClr val="lt1"/>
          </a:fillRef>
          <a:effectRef idx="0">
            <a:schemeClr val="accent4"/>
          </a:effectRef>
          <a:fontRef idx="minor">
            <a:schemeClr val="dk1"/>
          </a:fontRef>
        </p:style>
        <p:txBody>
          <a:bodyPr rtlCol="0" anchor="ctr"/>
          <a:p>
            <a:pPr algn="ctr"/>
            <a:r>
              <a:rPr lang="en-US" sz="4050">
                <a:solidFill>
                  <a:schemeClr val="tx1"/>
                </a:solidFill>
              </a:rPr>
              <a:t>embroider</a:t>
            </a:r>
            <a:endParaRPr lang="en-US" sz="4050">
              <a:solidFill>
                <a:schemeClr val="tx1"/>
              </a:solidFill>
            </a:endParaRPr>
          </a:p>
        </p:txBody>
      </p:sp>
      <p:sp>
        <p:nvSpPr>
          <p:cNvPr id="9" name="Plaque 8"/>
          <p:cNvSpPr/>
          <p:nvPr/>
        </p:nvSpPr>
        <p:spPr>
          <a:xfrm>
            <a:off x="5407660" y="2800350"/>
            <a:ext cx="2678430" cy="1085850"/>
          </a:xfrm>
          <a:prstGeom prst="plaque">
            <a:avLst/>
          </a:prstGeom>
        </p:spPr>
        <p:style>
          <a:lnRef idx="2">
            <a:schemeClr val="accent5"/>
          </a:lnRef>
          <a:fillRef idx="1">
            <a:schemeClr val="lt1"/>
          </a:fillRef>
          <a:effectRef idx="0">
            <a:schemeClr val="accent5"/>
          </a:effectRef>
          <a:fontRef idx="minor">
            <a:schemeClr val="dk1"/>
          </a:fontRef>
        </p:style>
        <p:txBody>
          <a:bodyPr rtlCol="0" anchor="ctr"/>
          <a:p>
            <a:pPr algn="ctr"/>
            <a:r>
              <a:rPr lang="en-US" sz="4500"/>
              <a:t>knit</a:t>
            </a:r>
            <a:endParaRPr lang="en-US" sz="4500"/>
          </a:p>
        </p:txBody>
      </p:sp>
      <p:sp>
        <p:nvSpPr>
          <p:cNvPr id="10" name="Plaque 9"/>
          <p:cNvSpPr/>
          <p:nvPr/>
        </p:nvSpPr>
        <p:spPr>
          <a:xfrm>
            <a:off x="5400675" y="4212590"/>
            <a:ext cx="2757805" cy="1085850"/>
          </a:xfrm>
          <a:prstGeom prst="plaque">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sz="4050"/>
              <a:t>weave</a:t>
            </a:r>
            <a:endParaRPr lang="en-US" sz="4050"/>
          </a:p>
        </p:txBody>
      </p:sp>
      <p:pic>
        <p:nvPicPr>
          <p:cNvPr id="18" name="Content Placeholder 17"/>
          <p:cNvPicPr>
            <a:picLocks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28600" y="1696720"/>
            <a:ext cx="4480560" cy="360172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tags/tag1.xml><?xml version="1.0" encoding="utf-8"?>
<p:tagLst xmlns:p="http://schemas.openxmlformats.org/presentationml/2006/main">
  <p:tag name="MMPROD_NEXTUNIQUEID" val="10009"/>
  <p:tag name="MMPROD_UIDATA" val="&lt;database version=&quot;10.0&quot;&gt;&lt;object type=&quot;1&quot; unique_id=&quot;10001&quot;&gt;&lt;object type=&quot;8&quot; unique_id=&quot;10234&quot;&gt;&lt;/object&gt;&lt;object type=&quot;2&quot; unique_id=&quot;10235&quot;&gt;&lt;object type=&quot;3&quot; unique_id=&quot;10236&quot;&gt;&lt;property id=&quot;20148&quot; value=&quot;5&quot;/&gt;&lt;property id=&quot;20300&quot; value=&quot;Slide 1&quot;/&gt;&lt;property id=&quot;20307&quot; value=&quot;257&quot;/&gt;&lt;/object&gt;&lt;object type=&quot;3&quot; unique_id=&quot;10237&quot;&gt;&lt;property id=&quot;20148&quot; value=&quot;5&quot;/&gt;&lt;property id=&quot;20300&quot; value=&quot;Slide 2&quot;/&gt;&lt;property id=&quot;20307&quot; value=&quot;258&quot;/&gt;&lt;/object&gt;&lt;object type=&quot;3&quot; unique_id=&quot;10238&quot;&gt;&lt;property id=&quot;20148&quot; value=&quot;5&quot;/&gt;&lt;property id=&quot;20300&quot; value=&quot;Slide 3&quot;/&gt;&lt;property id=&quot;20307&quot; value=&quot;259&quot;/&gt;&lt;/object&gt;&lt;object type=&quot;3&quot; unique_id=&quot;10239&quot;&gt;&lt;property id=&quot;20148&quot; value=&quot;5&quot;/&gt;&lt;property id=&quot;20300&quot; value=&quot;Slide 4&quot;/&gt;&lt;property id=&quot;20307&quot; value=&quot;260&quot;/&gt;&lt;/object&gt;&lt;object type=&quot;3&quot; unique_id=&quot;10240&quot;&gt;&lt;property id=&quot;20148&quot; value=&quot;5&quot;/&gt;&lt;property id=&quot;20300&quot; value=&quot;Slide 5&quot;/&gt;&lt;property id=&quot;20307&quot; value=&quot;261&quot;/&gt;&lt;/object&gt;&lt;object type=&quot;3&quot; unique_id=&quot;10241&quot;&gt;&lt;property id=&quot;20148&quot; value=&quot;5&quot;/&gt;&lt;property id=&quot;20300&quot; value=&quot;Slide 6&quot;/&gt;&lt;property id=&quot;20307&quot; value=&quot;256&quot;/&gt;&lt;/object&gt;&lt;object type=&quot;3&quot; unique_id=&quot;10330&quot;&gt;&lt;property id=&quot;20148&quot; value=&quot;5&quot;/&gt;&lt;property id=&quot;20300&quot; value=&quot;Slide 7&quot;/&gt;&lt;property id=&quot;20307&quot; value=&quot;262&quot;/&gt;&lt;/object&gt;&lt;object type=&quot;3&quot; unique_id=&quot;10331&quot;&gt;&lt;property id=&quot;20148&quot; value=&quot;5&quot;/&gt;&lt;property id=&quot;20300&quot; value=&quot;Slide 8&quot;/&gt;&lt;property id=&quot;20307&quot; value=&quot;263&quot;/&gt;&lt;/object&gt;&lt;object type=&quot;3&quot; unique_id=&quot;10332&quot;&gt;&lt;property id=&quot;20148&quot; value=&quot;5&quot;/&gt;&lt;property id=&quot;20300&quot; value=&quot;Slide 9&quot;/&gt;&lt;property id=&quot;20307&quot; value=&quot;264&quot;/&gt;&lt;/object&gt;&lt;object type=&quot;3&quot; unique_id=&quot;10333&quot;&gt;&lt;property id=&quot;20148&quot; value=&quot;5&quot;/&gt;&lt;property id=&quot;20300&quot; value=&quot;Slide 10&quot;/&gt;&lt;property id=&quot;20307&quot; value=&quot;265&quot;/&gt;&lt;/object&gt;&lt;object type=&quot;3&quot; unique_id=&quot;10406&quot;&gt;&lt;property id=&quot;20148&quot; value=&quot;5&quot;/&gt;&lt;property id=&quot;20300&quot; value=&quot;Slide 11&quot;/&gt;&lt;property id=&quot;20307&quot; value=&quot;266&quot;/&gt;&lt;/object&gt;&lt;object type=&quot;3&quot; unique_id=&quot;10407&quot;&gt;&lt;property id=&quot;20148&quot; value=&quot;5&quot;/&gt;&lt;property id=&quot;20300&quot; value=&quot;Slide 12&quot;/&gt;&lt;property id=&quot;20307&quot; value=&quot;267&quot;/&gt;&lt;/object&gt;&lt;object type=&quot;3&quot; unique_id=&quot;10408&quot;&gt;&lt;property id=&quot;20148&quot; value=&quot;5&quot;/&gt;&lt;property id=&quot;20300&quot; value=&quot;Slide 13&quot;/&gt;&lt;property id=&quot;20307&quot; value=&quot;268&quot;/&gt;&lt;/object&gt;&lt;object type=&quot;3&quot; unique_id=&quot;10409&quot;&gt;&lt;property id=&quot;20148&quot; value=&quot;5&quot;/&gt;&lt;property id=&quot;20300&quot; value=&quot;Slide 14&quot;/&gt;&lt;property id=&quot;20307&quot; value=&quot;269&quot;/&gt;&lt;/object&gt;&lt;object type=&quot;3&quot; unique_id=&quot;10458&quot;&gt;&lt;property id=&quot;20148&quot; value=&quot;5&quot;/&gt;&lt;property id=&quot;20300&quot; value=&quot;Slide 15&quot;/&gt;&lt;property id=&quot;20307&quot; value=&quot;270&quot;/&gt;&lt;/object&gt;&lt;object type=&quot;3&quot; unique_id=&quot;10459&quot;&gt;&lt;property id=&quot;20148&quot; value=&quot;5&quot;/&gt;&lt;property id=&quot;20300&quot; value=&quot;Slide 16&quot;/&gt;&lt;property id=&quot;20307&quot; value=&quot;271&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3902</Words>
  <Application>WPS Presentation</Application>
  <PresentationFormat>On-screen Show (4:3)</PresentationFormat>
  <Paragraphs>342</Paragraphs>
  <Slides>24</Slides>
  <Notes>0</Notes>
  <HiddenSlides>0</HiddenSlides>
  <MMClips>3</MMClips>
  <ScaleCrop>false</ScaleCrop>
  <HeadingPairs>
    <vt:vector size="8" baseType="variant">
      <vt:variant>
        <vt:lpstr>已用的字体</vt:lpstr>
      </vt:variant>
      <vt:variant>
        <vt:i4>10</vt:i4>
      </vt:variant>
      <vt:variant>
        <vt:lpstr>主题</vt:lpstr>
      </vt:variant>
      <vt:variant>
        <vt:i4>3</vt:i4>
      </vt:variant>
      <vt:variant>
        <vt:lpstr>嵌入 OLE 服务器</vt:lpstr>
      </vt:variant>
      <vt:variant>
        <vt:i4>1</vt:i4>
      </vt:variant>
      <vt:variant>
        <vt:lpstr>幻灯片标题</vt:lpstr>
      </vt:variant>
      <vt:variant>
        <vt:i4>24</vt:i4>
      </vt:variant>
    </vt:vector>
  </HeadingPairs>
  <TitlesOfParts>
    <vt:vector size="38" baseType="lpstr">
      <vt:lpstr>Arial</vt:lpstr>
      <vt:lpstr>SimSun</vt:lpstr>
      <vt:lpstr>Wingdings</vt:lpstr>
      <vt:lpstr>Times New Roman</vt:lpstr>
      <vt:lpstr>Bookman Old Style</vt:lpstr>
      <vt:lpstr>Calibri</vt:lpstr>
      <vt:lpstr>Microsoft YaHei</vt:lpstr>
      <vt:lpstr>Arial Unicode MS</vt:lpstr>
      <vt:lpstr>.VnTifani HeavyH</vt:lpstr>
      <vt:lpstr>Segoe Print</vt:lpstr>
      <vt:lpstr>Office Theme</vt:lpstr>
      <vt:lpstr>Default Design</vt:lpstr>
      <vt:lpstr>1_Default Design</vt:lpstr>
      <vt:lpstr>PowerPoint.Show.12</vt:lpstr>
      <vt:lpstr>PowerPoint 演示文稿</vt:lpstr>
      <vt:lpstr>PowerPoint 演示文稿</vt:lpstr>
      <vt:lpstr>PowerPoint 演示文稿</vt:lpstr>
      <vt:lpstr>Unit 1	Local environment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hien daiang</cp:lastModifiedBy>
  <cp:revision>35</cp:revision>
  <dcterms:created xsi:type="dcterms:W3CDTF">2018-08-20T12:46:00Z</dcterms:created>
  <dcterms:modified xsi:type="dcterms:W3CDTF">2021-09-11T02:41:55Z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9EBAD33CF11447129E0706FE0B65FB51</vt:lpwstr>
  </property>
  <property fmtid="{D5CDD505-2E9C-101B-9397-08002B2CF9AE}" pid="3" name="KSOProductBuildVer">
    <vt:lpwstr>1033-11.2.0.10265</vt:lpwstr>
  </property>
</Properties>
</file>